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0"/>
  </p:notesMasterIdLst>
  <p:sldIdLst>
    <p:sldId id="256" r:id="rId2"/>
    <p:sldId id="304" r:id="rId3"/>
    <p:sldId id="257" r:id="rId4"/>
    <p:sldId id="303" r:id="rId5"/>
    <p:sldId id="309" r:id="rId6"/>
    <p:sldId id="305" r:id="rId7"/>
    <p:sldId id="307" r:id="rId8"/>
    <p:sldId id="310" r:id="rId9"/>
    <p:sldId id="308" r:id="rId10"/>
    <p:sldId id="313" r:id="rId11"/>
    <p:sldId id="316" r:id="rId12"/>
    <p:sldId id="314" r:id="rId13"/>
    <p:sldId id="315" r:id="rId14"/>
    <p:sldId id="318" r:id="rId15"/>
    <p:sldId id="278" r:id="rId16"/>
    <p:sldId id="319" r:id="rId17"/>
    <p:sldId id="286" r:id="rId18"/>
    <p:sldId id="277" r:id="rId19"/>
  </p:sldIdLst>
  <p:sldSz cx="9144000" cy="5143500" type="screen16x9"/>
  <p:notesSz cx="6858000" cy="9144000"/>
  <p:embeddedFontLst>
    <p:embeddedFont>
      <p:font typeface="Advent Pro" panose="020B0604020202020204" charset="0"/>
      <p:regular r:id="rId21"/>
      <p:bold r:id="rId22"/>
    </p:embeddedFont>
    <p:embeddedFont>
      <p:font typeface="Advent Pro SemiBold" panose="020B0604020202020204" charset="0"/>
      <p:regular r:id="rId23"/>
      <p:bold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ranklin Gothic Medium" panose="020B0603020102020204" pitchFamily="34" charset="0"/>
      <p:regular r:id="rId29"/>
      <p:italic r:id="rId30"/>
    </p:embeddedFont>
    <p:embeddedFont>
      <p:font typeface="Roboto Slab" panose="020B0604020202020204" charset="0"/>
      <p:regular r:id="rId31"/>
      <p:bold r:id="rId32"/>
    </p:embeddedFont>
    <p:embeddedFont>
      <p:font typeface="Roboto Slab Light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BF2BA6-F95C-4600-BF24-2AFC291EFF48}">
  <a:tblStyle styleId="{D7BF2BA6-F95C-4600-BF24-2AFC291EFF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5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c83dbae3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c83dbae3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2c83dbae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2c83dbae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5586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076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562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012f98f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012f98f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607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35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e62f1ddca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6e62f1ddca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e62f1d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e62f1d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25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6e552fcb8f_1_24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6e552fcb8f_1_24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e62f1ddc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e62f1ddc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2c83dbae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2c83dbae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2c83dbae3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2c83dbae3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e62f1ddca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e62f1ddca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273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8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2c83dbae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2c83dbae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031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6e62f1ddc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6e62f1ddc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583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6e62f1ddc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6e62f1ddc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77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e62f1ddc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6e62f1ddc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5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ONE_COLUMN_TEXT_1_1_1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1"/>
          </p:nvPr>
        </p:nvSpPr>
        <p:spPr>
          <a:xfrm>
            <a:off x="3409471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2"/>
          </p:nvPr>
        </p:nvSpPr>
        <p:spPr>
          <a:xfrm>
            <a:off x="3409400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3"/>
          </p:nvPr>
        </p:nvSpPr>
        <p:spPr>
          <a:xfrm>
            <a:off x="3513600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4"/>
          </p:nvPr>
        </p:nvSpPr>
        <p:spPr>
          <a:xfrm>
            <a:off x="3513600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5"/>
          </p:nvPr>
        </p:nvSpPr>
        <p:spPr>
          <a:xfrm>
            <a:off x="6101157" y="2167423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6"/>
          </p:nvPr>
        </p:nvSpPr>
        <p:spPr>
          <a:xfrm>
            <a:off x="6101087" y="3716354"/>
            <a:ext cx="23241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7"/>
          </p:nvPr>
        </p:nvSpPr>
        <p:spPr>
          <a:xfrm>
            <a:off x="6196625" y="1737277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8"/>
          </p:nvPr>
        </p:nvSpPr>
        <p:spPr>
          <a:xfrm>
            <a:off x="6196625" y="32691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ONE_COLUMN_TEXT_1_1_1_1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1166525" y="2167425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1166525" y="3716351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3"/>
          </p:nvPr>
        </p:nvSpPr>
        <p:spPr>
          <a:xfrm>
            <a:off x="2305485" y="1489365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4"/>
          </p:nvPr>
        </p:nvSpPr>
        <p:spPr>
          <a:xfrm>
            <a:off x="2305485" y="30405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5"/>
          </p:nvPr>
        </p:nvSpPr>
        <p:spPr>
          <a:xfrm>
            <a:off x="5102276" y="2167425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6"/>
          </p:nvPr>
        </p:nvSpPr>
        <p:spPr>
          <a:xfrm>
            <a:off x="5102276" y="3716352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ubTitle" idx="7"/>
          </p:nvPr>
        </p:nvSpPr>
        <p:spPr>
          <a:xfrm>
            <a:off x="6236347" y="1489365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8"/>
          </p:nvPr>
        </p:nvSpPr>
        <p:spPr>
          <a:xfrm>
            <a:off x="6236347" y="30405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  <p:cxnSp>
        <p:nvCxnSpPr>
          <p:cNvPr id="125" name="Google Shape;125;p18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 flipH="1">
            <a:off x="1735519" y="1784310"/>
            <a:ext cx="5674200" cy="11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Font typeface="DM Sans"/>
              <a:buNone/>
              <a:defRPr sz="72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subTitle" idx="1"/>
          </p:nvPr>
        </p:nvSpPr>
        <p:spPr>
          <a:xfrm>
            <a:off x="1734975" y="3030050"/>
            <a:ext cx="5674200" cy="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cxnSp>
        <p:nvCxnSpPr>
          <p:cNvPr id="55" name="Google Shape;55;p11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95802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356875" y="382337"/>
            <a:ext cx="10683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noFill/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025" y="2518800"/>
            <a:ext cx="3016500" cy="20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4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noFill/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6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noFill/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718225" y="41970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 sz="14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1676700" y="1840775"/>
            <a:ext cx="5790600" cy="15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noFill/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9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 flipH="1">
            <a:off x="718500" y="1261100"/>
            <a:ext cx="38535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 flipH="1">
            <a:off x="796800" y="3927375"/>
            <a:ext cx="3775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18737" y="343150"/>
            <a:ext cx="1179000" cy="81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10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BLANK_1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718225" y="483900"/>
            <a:ext cx="7703700" cy="457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71438" dist="9525" dir="39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720000" y="1249325"/>
            <a:ext cx="7703700" cy="32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756350" y="529100"/>
            <a:ext cx="36312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BD7"/>
              </a:buClr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61" name="Google Shape;61;p13"/>
          <p:cNvCxnSpPr/>
          <p:nvPr/>
        </p:nvCxnSpPr>
        <p:spPr>
          <a:xfrm>
            <a:off x="715625" y="4646600"/>
            <a:ext cx="771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BF8F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dvent Pro SemiBold"/>
              <a:buNone/>
              <a:defRPr sz="2800">
                <a:solidFill>
                  <a:schemeClr val="dk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Char char="●"/>
              <a:defRPr sz="180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●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Char char="○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Char char="■"/>
              <a:defRPr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59" r:id="rId9"/>
    <p:sldLayoutId id="2147483663" r:id="rId10"/>
    <p:sldLayoutId id="2147483664" r:id="rId11"/>
    <p:sldLayoutId id="214748366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.hitachi-solutions.com/blog/retail-analytic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freepik.com/free-photo/man-sitting-with-laptop-delivery_3143846.htm/?utm_source=slidesgo_template&amp;utm_medium=referral-link&amp;utm_campaign=sg_resources&amp;utm_content=freepik" TargetMode="External"/><Relationship Id="rId4" Type="http://schemas.openxmlformats.org/officeDocument/2006/relationships/hyperlink" Target="https://www.retail-insight-network.com/analysis/asia-pacific-is-seeing-a-hiring-boom-in-retail-industry-big-data-roles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>
            <a:off x="718325" y="3904375"/>
            <a:ext cx="19890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591300" y="561250"/>
            <a:ext cx="3568500" cy="32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 IN RETAIL INDUSTRY</a:t>
            </a:r>
            <a:endParaRPr dirty="0"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966225" y="3904375"/>
            <a:ext cx="1493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 now!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22DDD3-2F4E-6AC3-EBD0-5BB83F08A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08" y="0"/>
            <a:ext cx="4537935" cy="4537935"/>
          </a:xfrm>
          <a:prstGeom prst="rect">
            <a:avLst/>
          </a:prstGeom>
        </p:spPr>
      </p:pic>
      <p:sp>
        <p:nvSpPr>
          <p:cNvPr id="2" name="Google Shape;233;p26">
            <a:extLst>
              <a:ext uri="{FF2B5EF4-FFF2-40B4-BE49-F238E27FC236}">
                <a16:creationId xmlns:a16="http://schemas.microsoft.com/office/drawing/2014/main" id="{E4D36B48-0ED1-FCB2-0A38-4F4625B7E2B1}"/>
              </a:ext>
            </a:extLst>
          </p:cNvPr>
          <p:cNvSpPr txBox="1">
            <a:spLocks/>
          </p:cNvSpPr>
          <p:nvPr/>
        </p:nvSpPr>
        <p:spPr>
          <a:xfrm>
            <a:off x="5256783" y="3768014"/>
            <a:ext cx="2875324" cy="8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/>
              <a:t>BY: NIKSHITA RANGANATHAN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3781042-6149-A94D-3CBB-01CFD79A4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9"/>
    </mc:Choice>
    <mc:Fallback>
      <p:transition spd="slow" advTm="2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/>
          <p:nvPr/>
        </p:nvSpPr>
        <p:spPr>
          <a:xfrm>
            <a:off x="4834725" y="3904375"/>
            <a:ext cx="3596400" cy="371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4899700" y="1261100"/>
            <a:ext cx="3525600" cy="25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REAL-LIFE BIG DATA EXAMPLES</a:t>
            </a:r>
            <a:endParaRPr dirty="0"/>
          </a:p>
        </p:txBody>
      </p:sp>
      <p:sp>
        <p:nvSpPr>
          <p:cNvPr id="234" name="Google Shape;234;p26"/>
          <p:cNvSpPr txBox="1">
            <a:spLocks noGrp="1"/>
          </p:cNvSpPr>
          <p:nvPr>
            <p:ph type="subTitle" idx="1"/>
          </p:nvPr>
        </p:nvSpPr>
        <p:spPr>
          <a:xfrm>
            <a:off x="4971100" y="3927363"/>
            <a:ext cx="33828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RETAIL ORGANIZATIONS</a:t>
            </a:r>
            <a:endParaRPr dirty="0"/>
          </a:p>
        </p:txBody>
      </p:sp>
      <p:grpSp>
        <p:nvGrpSpPr>
          <p:cNvPr id="4" name="Google Shape;1143;p50">
            <a:extLst>
              <a:ext uri="{FF2B5EF4-FFF2-40B4-BE49-F238E27FC236}">
                <a16:creationId xmlns:a16="http://schemas.microsoft.com/office/drawing/2014/main" id="{1A357650-25F6-C047-6769-C6DEB868FF41}"/>
              </a:ext>
            </a:extLst>
          </p:cNvPr>
          <p:cNvGrpSpPr/>
          <p:nvPr/>
        </p:nvGrpSpPr>
        <p:grpSpPr>
          <a:xfrm>
            <a:off x="2841156" y="1336312"/>
            <a:ext cx="2172095" cy="3300743"/>
            <a:chOff x="4815509" y="1436550"/>
            <a:chExt cx="559616" cy="850400"/>
          </a:xfrm>
        </p:grpSpPr>
        <p:sp>
          <p:nvSpPr>
            <p:cNvPr id="5" name="Google Shape;1144;p50">
              <a:extLst>
                <a:ext uri="{FF2B5EF4-FFF2-40B4-BE49-F238E27FC236}">
                  <a16:creationId xmlns:a16="http://schemas.microsoft.com/office/drawing/2014/main" id="{F50949B4-1000-D4A6-26D0-2220E2268D77}"/>
                </a:ext>
              </a:extLst>
            </p:cNvPr>
            <p:cNvSpPr/>
            <p:nvPr/>
          </p:nvSpPr>
          <p:spPr>
            <a:xfrm>
              <a:off x="4839100" y="1578725"/>
              <a:ext cx="145175" cy="199525"/>
            </a:xfrm>
            <a:custGeom>
              <a:avLst/>
              <a:gdLst/>
              <a:ahLst/>
              <a:cxnLst/>
              <a:rect l="l" t="t" r="r" b="b"/>
              <a:pathLst>
                <a:path w="5807" h="7981" extrusionOk="0">
                  <a:moveTo>
                    <a:pt x="270" y="0"/>
                  </a:moveTo>
                  <a:lnTo>
                    <a:pt x="1" y="7980"/>
                  </a:lnTo>
                  <a:lnTo>
                    <a:pt x="5531" y="7980"/>
                  </a:lnTo>
                  <a:cubicBezTo>
                    <a:pt x="5681" y="7980"/>
                    <a:pt x="5806" y="7856"/>
                    <a:pt x="5799" y="7705"/>
                  </a:cubicBezTo>
                  <a:lnTo>
                    <a:pt x="5548" y="259"/>
                  </a:lnTo>
                  <a:cubicBezTo>
                    <a:pt x="5544" y="115"/>
                    <a:pt x="5427" y="0"/>
                    <a:pt x="52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45;p50">
              <a:extLst>
                <a:ext uri="{FF2B5EF4-FFF2-40B4-BE49-F238E27FC236}">
                  <a16:creationId xmlns:a16="http://schemas.microsoft.com/office/drawing/2014/main" id="{F9309327-E72F-9281-BFD3-D08D2A320F4A}"/>
                </a:ext>
              </a:extLst>
            </p:cNvPr>
            <p:cNvSpPr/>
            <p:nvPr/>
          </p:nvSpPr>
          <p:spPr>
            <a:xfrm>
              <a:off x="4815509" y="1578725"/>
              <a:ext cx="32025" cy="199525"/>
            </a:xfrm>
            <a:custGeom>
              <a:avLst/>
              <a:gdLst/>
              <a:ahLst/>
              <a:cxnLst/>
              <a:rect l="l" t="t" r="r" b="b"/>
              <a:pathLst>
                <a:path w="1281" h="7981" extrusionOk="0">
                  <a:moveTo>
                    <a:pt x="524" y="0"/>
                  </a:moveTo>
                  <a:cubicBezTo>
                    <a:pt x="380" y="0"/>
                    <a:pt x="259" y="115"/>
                    <a:pt x="256" y="259"/>
                  </a:cubicBezTo>
                  <a:lnTo>
                    <a:pt x="4" y="7705"/>
                  </a:lnTo>
                  <a:cubicBezTo>
                    <a:pt x="1" y="7856"/>
                    <a:pt x="121" y="7980"/>
                    <a:pt x="273" y="7980"/>
                  </a:cubicBezTo>
                  <a:lnTo>
                    <a:pt x="1011" y="798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;p50">
              <a:extLst>
                <a:ext uri="{FF2B5EF4-FFF2-40B4-BE49-F238E27FC236}">
                  <a16:creationId xmlns:a16="http://schemas.microsoft.com/office/drawing/2014/main" id="{4CD7B840-0C55-5021-6E60-ED7BFB52E2F8}"/>
                </a:ext>
              </a:extLst>
            </p:cNvPr>
            <p:cNvSpPr/>
            <p:nvPr/>
          </p:nvSpPr>
          <p:spPr>
            <a:xfrm>
              <a:off x="4925150" y="1600450"/>
              <a:ext cx="6750" cy="6750"/>
            </a:xfrm>
            <a:custGeom>
              <a:avLst/>
              <a:gdLst/>
              <a:ahLst/>
              <a:cxnLst/>
              <a:rect l="l" t="t" r="r" b="b"/>
              <a:pathLst>
                <a:path w="270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9" y="270"/>
                    <a:pt x="269" y="209"/>
                    <a:pt x="269" y="135"/>
                  </a:cubicBezTo>
                  <a:cubicBezTo>
                    <a:pt x="269" y="61"/>
                    <a:pt x="209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47;p50">
              <a:extLst>
                <a:ext uri="{FF2B5EF4-FFF2-40B4-BE49-F238E27FC236}">
                  <a16:creationId xmlns:a16="http://schemas.microsoft.com/office/drawing/2014/main" id="{693386EA-29A5-DF2F-E287-27C80F0BDBFF}"/>
                </a:ext>
              </a:extLst>
            </p:cNvPr>
            <p:cNvSpPr/>
            <p:nvPr/>
          </p:nvSpPr>
          <p:spPr>
            <a:xfrm>
              <a:off x="4924050" y="1599275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79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79" y="269"/>
                  </a:cubicBezTo>
                  <a:cubicBezTo>
                    <a:pt x="128" y="269"/>
                    <a:pt x="88" y="233"/>
                    <a:pt x="88" y="182"/>
                  </a:cubicBezTo>
                  <a:cubicBezTo>
                    <a:pt x="88" y="132"/>
                    <a:pt x="128" y="92"/>
                    <a:pt x="179" y="92"/>
                  </a:cubicBezTo>
                  <a:close/>
                  <a:moveTo>
                    <a:pt x="179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79" y="360"/>
                  </a:cubicBezTo>
                  <a:cubicBezTo>
                    <a:pt x="276" y="360"/>
                    <a:pt x="357" y="280"/>
                    <a:pt x="357" y="182"/>
                  </a:cubicBezTo>
                  <a:cubicBezTo>
                    <a:pt x="357" y="82"/>
                    <a:pt x="276" y="1"/>
                    <a:pt x="179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48;p50">
              <a:extLst>
                <a:ext uri="{FF2B5EF4-FFF2-40B4-BE49-F238E27FC236}">
                  <a16:creationId xmlns:a16="http://schemas.microsoft.com/office/drawing/2014/main" id="{676A2095-4ED2-E8EE-9564-E2B4EDE82A4B}"/>
                </a:ext>
              </a:extLst>
            </p:cNvPr>
            <p:cNvSpPr/>
            <p:nvPr/>
          </p:nvSpPr>
          <p:spPr>
            <a:xfrm>
              <a:off x="4878150" y="160045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70"/>
                    <a:pt x="135" y="270"/>
                  </a:cubicBezTo>
                  <a:cubicBezTo>
                    <a:pt x="208" y="270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49;p50">
              <a:extLst>
                <a:ext uri="{FF2B5EF4-FFF2-40B4-BE49-F238E27FC236}">
                  <a16:creationId xmlns:a16="http://schemas.microsoft.com/office/drawing/2014/main" id="{22C62E5F-0033-224F-3048-21170A300588}"/>
                </a:ext>
              </a:extLst>
            </p:cNvPr>
            <p:cNvSpPr/>
            <p:nvPr/>
          </p:nvSpPr>
          <p:spPr>
            <a:xfrm>
              <a:off x="4876975" y="1599275"/>
              <a:ext cx="9000" cy="9025"/>
            </a:xfrm>
            <a:custGeom>
              <a:avLst/>
              <a:gdLst/>
              <a:ahLst/>
              <a:cxnLst/>
              <a:rect l="l" t="t" r="r" b="b"/>
              <a:pathLst>
                <a:path w="360" h="361" extrusionOk="0">
                  <a:moveTo>
                    <a:pt x="182" y="92"/>
                  </a:moveTo>
                  <a:cubicBezTo>
                    <a:pt x="229" y="92"/>
                    <a:pt x="269" y="132"/>
                    <a:pt x="269" y="182"/>
                  </a:cubicBezTo>
                  <a:cubicBezTo>
                    <a:pt x="269" y="233"/>
                    <a:pt x="229" y="269"/>
                    <a:pt x="182" y="269"/>
                  </a:cubicBezTo>
                  <a:cubicBezTo>
                    <a:pt x="131" y="269"/>
                    <a:pt x="91" y="233"/>
                    <a:pt x="91" y="182"/>
                  </a:cubicBezTo>
                  <a:cubicBezTo>
                    <a:pt x="91" y="132"/>
                    <a:pt x="131" y="92"/>
                    <a:pt x="182" y="92"/>
                  </a:cubicBezTo>
                  <a:close/>
                  <a:moveTo>
                    <a:pt x="182" y="1"/>
                  </a:moveTo>
                  <a:cubicBezTo>
                    <a:pt x="81" y="1"/>
                    <a:pt x="1" y="82"/>
                    <a:pt x="1" y="182"/>
                  </a:cubicBezTo>
                  <a:cubicBezTo>
                    <a:pt x="1" y="280"/>
                    <a:pt x="81" y="360"/>
                    <a:pt x="182" y="360"/>
                  </a:cubicBezTo>
                  <a:cubicBezTo>
                    <a:pt x="279" y="360"/>
                    <a:pt x="359" y="280"/>
                    <a:pt x="359" y="182"/>
                  </a:cubicBezTo>
                  <a:cubicBezTo>
                    <a:pt x="359" y="82"/>
                    <a:pt x="279" y="1"/>
                    <a:pt x="182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0;p50">
              <a:extLst>
                <a:ext uri="{FF2B5EF4-FFF2-40B4-BE49-F238E27FC236}">
                  <a16:creationId xmlns:a16="http://schemas.microsoft.com/office/drawing/2014/main" id="{EE9F58BE-8004-73F9-C5C2-4F088FC1F6D2}"/>
                </a:ext>
              </a:extLst>
            </p:cNvPr>
            <p:cNvSpPr/>
            <p:nvPr/>
          </p:nvSpPr>
          <p:spPr>
            <a:xfrm>
              <a:off x="4880325" y="1531225"/>
              <a:ext cx="49300" cy="73700"/>
            </a:xfrm>
            <a:custGeom>
              <a:avLst/>
              <a:gdLst/>
              <a:ahLst/>
              <a:cxnLst/>
              <a:rect l="l" t="t" r="r" b="b"/>
              <a:pathLst>
                <a:path w="1972" h="2948" extrusionOk="0">
                  <a:moveTo>
                    <a:pt x="987" y="0"/>
                  </a:moveTo>
                  <a:cubicBezTo>
                    <a:pt x="444" y="0"/>
                    <a:pt x="0" y="444"/>
                    <a:pt x="0" y="987"/>
                  </a:cubicBezTo>
                  <a:lnTo>
                    <a:pt x="0" y="2904"/>
                  </a:lnTo>
                  <a:cubicBezTo>
                    <a:pt x="0" y="2928"/>
                    <a:pt x="21" y="2948"/>
                    <a:pt x="48" y="2948"/>
                  </a:cubicBezTo>
                  <a:cubicBezTo>
                    <a:pt x="71" y="2948"/>
                    <a:pt x="91" y="2928"/>
                    <a:pt x="91" y="2904"/>
                  </a:cubicBezTo>
                  <a:lnTo>
                    <a:pt x="91" y="987"/>
                  </a:lnTo>
                  <a:cubicBezTo>
                    <a:pt x="91" y="493"/>
                    <a:pt x="494" y="91"/>
                    <a:pt x="987" y="91"/>
                  </a:cubicBezTo>
                  <a:cubicBezTo>
                    <a:pt x="1481" y="91"/>
                    <a:pt x="1884" y="493"/>
                    <a:pt x="1884" y="987"/>
                  </a:cubicBezTo>
                  <a:lnTo>
                    <a:pt x="1884" y="2904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4"/>
                  </a:cubicBezTo>
                  <a:lnTo>
                    <a:pt x="1971" y="987"/>
                  </a:lnTo>
                  <a:cubicBezTo>
                    <a:pt x="1971" y="444"/>
                    <a:pt x="1531" y="0"/>
                    <a:pt x="987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1;p50">
              <a:extLst>
                <a:ext uri="{FF2B5EF4-FFF2-40B4-BE49-F238E27FC236}">
                  <a16:creationId xmlns:a16="http://schemas.microsoft.com/office/drawing/2014/main" id="{669C5A1D-7A3D-6D74-FC42-27DEE556C693}"/>
                </a:ext>
              </a:extLst>
            </p:cNvPr>
            <p:cNvSpPr/>
            <p:nvPr/>
          </p:nvSpPr>
          <p:spPr>
            <a:xfrm>
              <a:off x="5092175" y="2258400"/>
              <a:ext cx="76475" cy="28550"/>
            </a:xfrm>
            <a:custGeom>
              <a:avLst/>
              <a:gdLst/>
              <a:ahLst/>
              <a:cxnLst/>
              <a:rect l="l" t="t" r="r" b="b"/>
              <a:pathLst>
                <a:path w="3059" h="1142" extrusionOk="0">
                  <a:moveTo>
                    <a:pt x="2935" y="0"/>
                  </a:moveTo>
                  <a:lnTo>
                    <a:pt x="1692" y="77"/>
                  </a:lnTo>
                  <a:lnTo>
                    <a:pt x="0" y="1142"/>
                  </a:lnTo>
                  <a:lnTo>
                    <a:pt x="3059" y="1142"/>
                  </a:lnTo>
                  <a:lnTo>
                    <a:pt x="29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52;p50">
              <a:extLst>
                <a:ext uri="{FF2B5EF4-FFF2-40B4-BE49-F238E27FC236}">
                  <a16:creationId xmlns:a16="http://schemas.microsoft.com/office/drawing/2014/main" id="{0067D4B3-C1E7-E2C5-F5D5-C6882A9A7BF1}"/>
                </a:ext>
              </a:extLst>
            </p:cNvPr>
            <p:cNvSpPr/>
            <p:nvPr/>
          </p:nvSpPr>
          <p:spPr>
            <a:xfrm>
              <a:off x="5233525" y="2256725"/>
              <a:ext cx="77650" cy="30225"/>
            </a:xfrm>
            <a:custGeom>
              <a:avLst/>
              <a:gdLst/>
              <a:ahLst/>
              <a:cxnLst/>
              <a:rect l="l" t="t" r="r" b="b"/>
              <a:pathLst>
                <a:path w="3106" h="1209" extrusionOk="0">
                  <a:moveTo>
                    <a:pt x="2897" y="0"/>
                  </a:moveTo>
                  <a:lnTo>
                    <a:pt x="1604" y="90"/>
                  </a:lnTo>
                  <a:lnTo>
                    <a:pt x="0" y="1209"/>
                  </a:lnTo>
                  <a:lnTo>
                    <a:pt x="3105" y="1209"/>
                  </a:lnTo>
                  <a:lnTo>
                    <a:pt x="28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53;p50">
              <a:extLst>
                <a:ext uri="{FF2B5EF4-FFF2-40B4-BE49-F238E27FC236}">
                  <a16:creationId xmlns:a16="http://schemas.microsoft.com/office/drawing/2014/main" id="{5A349D56-1967-4124-0626-3605B0B310C5}"/>
                </a:ext>
              </a:extLst>
            </p:cNvPr>
            <p:cNvSpPr/>
            <p:nvPr/>
          </p:nvSpPr>
          <p:spPr>
            <a:xfrm>
              <a:off x="5095525" y="1819425"/>
              <a:ext cx="210425" cy="442900"/>
            </a:xfrm>
            <a:custGeom>
              <a:avLst/>
              <a:gdLst/>
              <a:ahLst/>
              <a:cxnLst/>
              <a:rect l="l" t="t" r="r" b="b"/>
              <a:pathLst>
                <a:path w="8417" h="17716" extrusionOk="0">
                  <a:moveTo>
                    <a:pt x="3720" y="1"/>
                  </a:moveTo>
                  <a:lnTo>
                    <a:pt x="263" y="487"/>
                  </a:lnTo>
                  <a:cubicBezTo>
                    <a:pt x="1" y="5241"/>
                    <a:pt x="272" y="12805"/>
                    <a:pt x="1558" y="17636"/>
                  </a:cubicBezTo>
                  <a:cubicBezTo>
                    <a:pt x="1558" y="17636"/>
                    <a:pt x="1806" y="17715"/>
                    <a:pt x="2122" y="17715"/>
                  </a:cubicBezTo>
                  <a:cubicBezTo>
                    <a:pt x="2336" y="17715"/>
                    <a:pt x="2580" y="17680"/>
                    <a:pt x="2801" y="17559"/>
                  </a:cubicBezTo>
                  <a:cubicBezTo>
                    <a:pt x="2801" y="17559"/>
                    <a:pt x="2367" y="7695"/>
                    <a:pt x="3408" y="3140"/>
                  </a:cubicBezTo>
                  <a:cubicBezTo>
                    <a:pt x="3408" y="3140"/>
                    <a:pt x="5000" y="12436"/>
                    <a:pt x="7124" y="17582"/>
                  </a:cubicBezTo>
                  <a:cubicBezTo>
                    <a:pt x="7124" y="17582"/>
                    <a:pt x="7339" y="17712"/>
                    <a:pt x="7672" y="17712"/>
                  </a:cubicBezTo>
                  <a:cubicBezTo>
                    <a:pt x="7881" y="17712"/>
                    <a:pt x="8138" y="17661"/>
                    <a:pt x="8417" y="17492"/>
                  </a:cubicBezTo>
                  <a:cubicBezTo>
                    <a:pt x="8417" y="17492"/>
                    <a:pt x="6966" y="5074"/>
                    <a:pt x="6926" y="411"/>
                  </a:cubicBezTo>
                  <a:lnTo>
                    <a:pt x="3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4;p50">
              <a:extLst>
                <a:ext uri="{FF2B5EF4-FFF2-40B4-BE49-F238E27FC236}">
                  <a16:creationId xmlns:a16="http://schemas.microsoft.com/office/drawing/2014/main" id="{91711086-D63C-9ED4-4763-AD60C663D06A}"/>
                </a:ext>
              </a:extLst>
            </p:cNvPr>
            <p:cNvSpPr/>
            <p:nvPr/>
          </p:nvSpPr>
          <p:spPr>
            <a:xfrm>
              <a:off x="5105175" y="1843425"/>
              <a:ext cx="159400" cy="6075"/>
            </a:xfrm>
            <a:custGeom>
              <a:avLst/>
              <a:gdLst/>
              <a:ahLst/>
              <a:cxnLst/>
              <a:rect l="l" t="t" r="r" b="b"/>
              <a:pathLst>
                <a:path w="6376" h="243" extrusionOk="0">
                  <a:moveTo>
                    <a:pt x="6354" y="1"/>
                  </a:moveTo>
                  <a:cubicBezTo>
                    <a:pt x="6353" y="1"/>
                    <a:pt x="6351" y="1"/>
                    <a:pt x="6349" y="1"/>
                  </a:cubicBezTo>
                  <a:cubicBezTo>
                    <a:pt x="5413" y="151"/>
                    <a:pt x="4303" y="198"/>
                    <a:pt x="3277" y="198"/>
                  </a:cubicBezTo>
                  <a:cubicBezTo>
                    <a:pt x="1543" y="198"/>
                    <a:pt x="47" y="64"/>
                    <a:pt x="24" y="62"/>
                  </a:cubicBezTo>
                  <a:cubicBezTo>
                    <a:pt x="10" y="62"/>
                    <a:pt x="1" y="71"/>
                    <a:pt x="1" y="82"/>
                  </a:cubicBezTo>
                  <a:cubicBezTo>
                    <a:pt x="1" y="95"/>
                    <a:pt x="7" y="105"/>
                    <a:pt x="21" y="105"/>
                  </a:cubicBezTo>
                  <a:cubicBezTo>
                    <a:pt x="44" y="108"/>
                    <a:pt x="1535" y="243"/>
                    <a:pt x="3267" y="243"/>
                  </a:cubicBezTo>
                  <a:cubicBezTo>
                    <a:pt x="4298" y="243"/>
                    <a:pt x="5416" y="196"/>
                    <a:pt x="6356" y="45"/>
                  </a:cubicBezTo>
                  <a:cubicBezTo>
                    <a:pt x="6369" y="41"/>
                    <a:pt x="6376" y="31"/>
                    <a:pt x="6376" y="18"/>
                  </a:cubicBezTo>
                  <a:cubicBezTo>
                    <a:pt x="6373" y="9"/>
                    <a:pt x="6365" y="1"/>
                    <a:pt x="6354" y="1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55;p50">
              <a:extLst>
                <a:ext uri="{FF2B5EF4-FFF2-40B4-BE49-F238E27FC236}">
                  <a16:creationId xmlns:a16="http://schemas.microsoft.com/office/drawing/2014/main" id="{CABFA681-888F-AADF-3653-34284C2960BE}"/>
                </a:ext>
              </a:extLst>
            </p:cNvPr>
            <p:cNvSpPr/>
            <p:nvPr/>
          </p:nvSpPr>
          <p:spPr>
            <a:xfrm>
              <a:off x="5105175" y="1838075"/>
              <a:ext cx="21350" cy="43000"/>
            </a:xfrm>
            <a:custGeom>
              <a:avLst/>
              <a:gdLst/>
              <a:ahLst/>
              <a:cxnLst/>
              <a:rect l="l" t="t" r="r" b="b"/>
              <a:pathLst>
                <a:path w="854" h="1720" extrusionOk="0">
                  <a:moveTo>
                    <a:pt x="703" y="0"/>
                  </a:moveTo>
                  <a:cubicBezTo>
                    <a:pt x="689" y="3"/>
                    <a:pt x="682" y="14"/>
                    <a:pt x="682" y="27"/>
                  </a:cubicBezTo>
                  <a:cubicBezTo>
                    <a:pt x="682" y="37"/>
                    <a:pt x="806" y="1027"/>
                    <a:pt x="441" y="1467"/>
                  </a:cubicBezTo>
                  <a:cubicBezTo>
                    <a:pt x="333" y="1599"/>
                    <a:pt x="192" y="1665"/>
                    <a:pt x="21" y="1675"/>
                  </a:cubicBezTo>
                  <a:cubicBezTo>
                    <a:pt x="10" y="1675"/>
                    <a:pt x="1" y="1686"/>
                    <a:pt x="1" y="1699"/>
                  </a:cubicBezTo>
                  <a:cubicBezTo>
                    <a:pt x="1" y="1709"/>
                    <a:pt x="10" y="1719"/>
                    <a:pt x="24" y="1719"/>
                  </a:cubicBezTo>
                  <a:cubicBezTo>
                    <a:pt x="209" y="1709"/>
                    <a:pt x="360" y="1635"/>
                    <a:pt x="474" y="1498"/>
                  </a:cubicBezTo>
                  <a:cubicBezTo>
                    <a:pt x="853" y="1041"/>
                    <a:pt x="732" y="64"/>
                    <a:pt x="726" y="20"/>
                  </a:cubicBezTo>
                  <a:cubicBezTo>
                    <a:pt x="726" y="10"/>
                    <a:pt x="712" y="0"/>
                    <a:pt x="70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6;p50">
              <a:extLst>
                <a:ext uri="{FF2B5EF4-FFF2-40B4-BE49-F238E27FC236}">
                  <a16:creationId xmlns:a16="http://schemas.microsoft.com/office/drawing/2014/main" id="{9889CAE0-5A2C-D7BB-45AD-1C8EAB2B710D}"/>
                </a:ext>
              </a:extLst>
            </p:cNvPr>
            <p:cNvSpPr/>
            <p:nvPr/>
          </p:nvSpPr>
          <p:spPr>
            <a:xfrm>
              <a:off x="5229900" y="1838075"/>
              <a:ext cx="33600" cy="41725"/>
            </a:xfrm>
            <a:custGeom>
              <a:avLst/>
              <a:gdLst/>
              <a:ahLst/>
              <a:cxnLst/>
              <a:rect l="l" t="t" r="r" b="b"/>
              <a:pathLst>
                <a:path w="1344" h="1669" extrusionOk="0">
                  <a:moveTo>
                    <a:pt x="135" y="0"/>
                  </a:moveTo>
                  <a:cubicBezTo>
                    <a:pt x="125" y="0"/>
                    <a:pt x="111" y="10"/>
                    <a:pt x="111" y="20"/>
                  </a:cubicBezTo>
                  <a:cubicBezTo>
                    <a:pt x="111" y="37"/>
                    <a:pt x="0" y="1504"/>
                    <a:pt x="1317" y="1669"/>
                  </a:cubicBezTo>
                  <a:lnTo>
                    <a:pt x="1320" y="1669"/>
                  </a:lnTo>
                  <a:cubicBezTo>
                    <a:pt x="1329" y="1669"/>
                    <a:pt x="1340" y="1662"/>
                    <a:pt x="1343" y="1649"/>
                  </a:cubicBezTo>
                  <a:cubicBezTo>
                    <a:pt x="1343" y="1639"/>
                    <a:pt x="1337" y="1625"/>
                    <a:pt x="1323" y="1625"/>
                  </a:cubicBezTo>
                  <a:cubicBezTo>
                    <a:pt x="51" y="1464"/>
                    <a:pt x="155" y="40"/>
                    <a:pt x="155" y="27"/>
                  </a:cubicBezTo>
                  <a:cubicBezTo>
                    <a:pt x="158" y="14"/>
                    <a:pt x="148" y="3"/>
                    <a:pt x="135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57;p50">
              <a:extLst>
                <a:ext uri="{FF2B5EF4-FFF2-40B4-BE49-F238E27FC236}">
                  <a16:creationId xmlns:a16="http://schemas.microsoft.com/office/drawing/2014/main" id="{8768EC4B-263F-3C56-C55B-21EF15D44180}"/>
                </a:ext>
              </a:extLst>
            </p:cNvPr>
            <p:cNvSpPr/>
            <p:nvPr/>
          </p:nvSpPr>
          <p:spPr>
            <a:xfrm>
              <a:off x="4998250" y="1610175"/>
              <a:ext cx="153600" cy="195950"/>
            </a:xfrm>
            <a:custGeom>
              <a:avLst/>
              <a:gdLst/>
              <a:ahLst/>
              <a:cxnLst/>
              <a:rect l="l" t="t" r="r" b="b"/>
              <a:pathLst>
                <a:path w="6144" h="7838" extrusionOk="0">
                  <a:moveTo>
                    <a:pt x="1104" y="0"/>
                  </a:moveTo>
                  <a:cubicBezTo>
                    <a:pt x="1091" y="0"/>
                    <a:pt x="1078" y="3"/>
                    <a:pt x="1065" y="8"/>
                  </a:cubicBezTo>
                  <a:cubicBezTo>
                    <a:pt x="940" y="55"/>
                    <a:pt x="1152" y="512"/>
                    <a:pt x="1152" y="512"/>
                  </a:cubicBezTo>
                  <a:cubicBezTo>
                    <a:pt x="1152" y="512"/>
                    <a:pt x="667" y="117"/>
                    <a:pt x="487" y="117"/>
                  </a:cubicBezTo>
                  <a:cubicBezTo>
                    <a:pt x="468" y="117"/>
                    <a:pt x="451" y="122"/>
                    <a:pt x="440" y="132"/>
                  </a:cubicBezTo>
                  <a:cubicBezTo>
                    <a:pt x="322" y="236"/>
                    <a:pt x="534" y="454"/>
                    <a:pt x="534" y="454"/>
                  </a:cubicBezTo>
                  <a:cubicBezTo>
                    <a:pt x="534" y="454"/>
                    <a:pt x="315" y="344"/>
                    <a:pt x="178" y="344"/>
                  </a:cubicBezTo>
                  <a:cubicBezTo>
                    <a:pt x="147" y="344"/>
                    <a:pt x="120" y="350"/>
                    <a:pt x="101" y="364"/>
                  </a:cubicBezTo>
                  <a:cubicBezTo>
                    <a:pt x="0" y="445"/>
                    <a:pt x="350" y="716"/>
                    <a:pt x="350" y="716"/>
                  </a:cubicBezTo>
                  <a:cubicBezTo>
                    <a:pt x="350" y="716"/>
                    <a:pt x="85" y="720"/>
                    <a:pt x="57" y="814"/>
                  </a:cubicBezTo>
                  <a:cubicBezTo>
                    <a:pt x="31" y="905"/>
                    <a:pt x="524" y="1156"/>
                    <a:pt x="837" y="1243"/>
                  </a:cubicBezTo>
                  <a:cubicBezTo>
                    <a:pt x="837" y="1243"/>
                    <a:pt x="2512" y="6068"/>
                    <a:pt x="4690" y="7837"/>
                  </a:cubicBezTo>
                  <a:lnTo>
                    <a:pt x="6144" y="3872"/>
                  </a:lnTo>
                  <a:lnTo>
                    <a:pt x="5681" y="3046"/>
                  </a:lnTo>
                  <a:lnTo>
                    <a:pt x="4512" y="2664"/>
                  </a:lnTo>
                  <a:cubicBezTo>
                    <a:pt x="4341" y="3060"/>
                    <a:pt x="4177" y="3476"/>
                    <a:pt x="4033" y="3855"/>
                  </a:cubicBezTo>
                  <a:lnTo>
                    <a:pt x="2045" y="1015"/>
                  </a:lnTo>
                  <a:cubicBezTo>
                    <a:pt x="2045" y="1015"/>
                    <a:pt x="2639" y="575"/>
                    <a:pt x="2569" y="465"/>
                  </a:cubicBezTo>
                  <a:cubicBezTo>
                    <a:pt x="2557" y="446"/>
                    <a:pt x="2535" y="438"/>
                    <a:pt x="2506" y="438"/>
                  </a:cubicBezTo>
                  <a:cubicBezTo>
                    <a:pt x="2440" y="438"/>
                    <a:pt x="2337" y="476"/>
                    <a:pt x="2220" y="515"/>
                  </a:cubicBezTo>
                  <a:cubicBezTo>
                    <a:pt x="2103" y="553"/>
                    <a:pt x="1973" y="588"/>
                    <a:pt x="1851" y="588"/>
                  </a:cubicBezTo>
                  <a:cubicBezTo>
                    <a:pt x="1833" y="588"/>
                    <a:pt x="1815" y="587"/>
                    <a:pt x="1797" y="586"/>
                  </a:cubicBezTo>
                  <a:cubicBezTo>
                    <a:pt x="1507" y="557"/>
                    <a:pt x="1303" y="0"/>
                    <a:pt x="1104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8;p50">
              <a:extLst>
                <a:ext uri="{FF2B5EF4-FFF2-40B4-BE49-F238E27FC236}">
                  <a16:creationId xmlns:a16="http://schemas.microsoft.com/office/drawing/2014/main" id="{3D0350C8-AA0D-B17A-1DE5-7A95A9C81803}"/>
                </a:ext>
              </a:extLst>
            </p:cNvPr>
            <p:cNvSpPr/>
            <p:nvPr/>
          </p:nvSpPr>
          <p:spPr>
            <a:xfrm>
              <a:off x="5082525" y="1680200"/>
              <a:ext cx="69325" cy="125925"/>
            </a:xfrm>
            <a:custGeom>
              <a:avLst/>
              <a:gdLst/>
              <a:ahLst/>
              <a:cxnLst/>
              <a:rect l="l" t="t" r="r" b="b"/>
              <a:pathLst>
                <a:path w="2773" h="5037" extrusionOk="0">
                  <a:moveTo>
                    <a:pt x="1561" y="1"/>
                  </a:moveTo>
                  <a:cubicBezTo>
                    <a:pt x="1118" y="756"/>
                    <a:pt x="504" y="1964"/>
                    <a:pt x="0" y="3559"/>
                  </a:cubicBezTo>
                  <a:cubicBezTo>
                    <a:pt x="410" y="4140"/>
                    <a:pt x="853" y="4657"/>
                    <a:pt x="1319" y="5036"/>
                  </a:cubicBezTo>
                  <a:lnTo>
                    <a:pt x="2773" y="1071"/>
                  </a:lnTo>
                  <a:lnTo>
                    <a:pt x="2310" y="245"/>
                  </a:lnTo>
                  <a:lnTo>
                    <a:pt x="156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9;p50">
              <a:extLst>
                <a:ext uri="{FF2B5EF4-FFF2-40B4-BE49-F238E27FC236}">
                  <a16:creationId xmlns:a16="http://schemas.microsoft.com/office/drawing/2014/main" id="{FA8C3125-C859-D19B-6F9C-35736BDB147C}"/>
                </a:ext>
              </a:extLst>
            </p:cNvPr>
            <p:cNvSpPr/>
            <p:nvPr/>
          </p:nvSpPr>
          <p:spPr>
            <a:xfrm>
              <a:off x="5111050" y="1592150"/>
              <a:ext cx="82950" cy="114850"/>
            </a:xfrm>
            <a:custGeom>
              <a:avLst/>
              <a:gdLst/>
              <a:ahLst/>
              <a:cxnLst/>
              <a:rect l="l" t="t" r="r" b="b"/>
              <a:pathLst>
                <a:path w="3318" h="4594" extrusionOk="0">
                  <a:moveTo>
                    <a:pt x="3317" y="1"/>
                  </a:moveTo>
                  <a:cubicBezTo>
                    <a:pt x="2132" y="279"/>
                    <a:pt x="1018" y="1256"/>
                    <a:pt x="336" y="2646"/>
                  </a:cubicBezTo>
                  <a:cubicBezTo>
                    <a:pt x="222" y="2875"/>
                    <a:pt x="111" y="3126"/>
                    <a:pt x="0" y="3385"/>
                  </a:cubicBezTo>
                  <a:cubicBezTo>
                    <a:pt x="269" y="3727"/>
                    <a:pt x="762" y="4200"/>
                    <a:pt x="1632" y="4593"/>
                  </a:cubicBezTo>
                  <a:lnTo>
                    <a:pt x="33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60;p50">
              <a:extLst>
                <a:ext uri="{FF2B5EF4-FFF2-40B4-BE49-F238E27FC236}">
                  <a16:creationId xmlns:a16="http://schemas.microsoft.com/office/drawing/2014/main" id="{EC70CF5A-4FE7-F78C-4E21-1B53ED82AEB7}"/>
                </a:ext>
              </a:extLst>
            </p:cNvPr>
            <p:cNvSpPr/>
            <p:nvPr/>
          </p:nvSpPr>
          <p:spPr>
            <a:xfrm>
              <a:off x="5118700" y="1660800"/>
              <a:ext cx="15300" cy="26225"/>
            </a:xfrm>
            <a:custGeom>
              <a:avLst/>
              <a:gdLst/>
              <a:ahLst/>
              <a:cxnLst/>
              <a:rect l="l" t="t" r="r" b="b"/>
              <a:pathLst>
                <a:path w="612" h="1049" extrusionOk="0">
                  <a:moveTo>
                    <a:pt x="611" y="1"/>
                  </a:moveTo>
                  <a:cubicBezTo>
                    <a:pt x="490" y="172"/>
                    <a:pt x="269" y="501"/>
                    <a:pt x="0" y="978"/>
                  </a:cubicBezTo>
                  <a:cubicBezTo>
                    <a:pt x="24" y="1001"/>
                    <a:pt x="50" y="1025"/>
                    <a:pt x="77" y="1048"/>
                  </a:cubicBezTo>
                  <a:lnTo>
                    <a:pt x="611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61;p50">
              <a:extLst>
                <a:ext uri="{FF2B5EF4-FFF2-40B4-BE49-F238E27FC236}">
                  <a16:creationId xmlns:a16="http://schemas.microsoft.com/office/drawing/2014/main" id="{30AC6015-4F79-A557-93B8-587597D13951}"/>
                </a:ext>
              </a:extLst>
            </p:cNvPr>
            <p:cNvSpPr/>
            <p:nvPr/>
          </p:nvSpPr>
          <p:spPr>
            <a:xfrm>
              <a:off x="5102075" y="1586325"/>
              <a:ext cx="187350" cy="248450"/>
            </a:xfrm>
            <a:custGeom>
              <a:avLst/>
              <a:gdLst/>
              <a:ahLst/>
              <a:cxnLst/>
              <a:rect l="l" t="t" r="r" b="b"/>
              <a:pathLst>
                <a:path w="7494" h="9938" extrusionOk="0">
                  <a:moveTo>
                    <a:pt x="5265" y="1"/>
                  </a:moveTo>
                  <a:cubicBezTo>
                    <a:pt x="4940" y="1"/>
                    <a:pt x="4552" y="58"/>
                    <a:pt x="4079" y="133"/>
                  </a:cubicBezTo>
                  <a:cubicBezTo>
                    <a:pt x="2129" y="445"/>
                    <a:pt x="802" y="3215"/>
                    <a:pt x="235" y="7233"/>
                  </a:cubicBezTo>
                  <a:cubicBezTo>
                    <a:pt x="138" y="7935"/>
                    <a:pt x="57" y="8811"/>
                    <a:pt x="1" y="9811"/>
                  </a:cubicBezTo>
                  <a:cubicBezTo>
                    <a:pt x="762" y="9873"/>
                    <a:pt x="1845" y="9937"/>
                    <a:pt x="3081" y="9937"/>
                  </a:cubicBezTo>
                  <a:cubicBezTo>
                    <a:pt x="4193" y="9937"/>
                    <a:pt x="5428" y="9886"/>
                    <a:pt x="6664" y="9735"/>
                  </a:cubicBezTo>
                  <a:lnTo>
                    <a:pt x="6664" y="9537"/>
                  </a:lnTo>
                  <a:cubicBezTo>
                    <a:pt x="6664" y="5037"/>
                    <a:pt x="7494" y="1365"/>
                    <a:pt x="6131" y="257"/>
                  </a:cubicBezTo>
                  <a:cubicBezTo>
                    <a:pt x="5901" y="69"/>
                    <a:pt x="5621" y="1"/>
                    <a:pt x="52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62;p50">
              <a:extLst>
                <a:ext uri="{FF2B5EF4-FFF2-40B4-BE49-F238E27FC236}">
                  <a16:creationId xmlns:a16="http://schemas.microsoft.com/office/drawing/2014/main" id="{DB42135C-4459-3DE3-BE30-98B297B49C20}"/>
                </a:ext>
              </a:extLst>
            </p:cNvPr>
            <p:cNvSpPr/>
            <p:nvPr/>
          </p:nvSpPr>
          <p:spPr>
            <a:xfrm>
              <a:off x="5215475" y="1631675"/>
              <a:ext cx="59675" cy="133325"/>
            </a:xfrm>
            <a:custGeom>
              <a:avLst/>
              <a:gdLst/>
              <a:ahLst/>
              <a:cxnLst/>
              <a:rect l="l" t="t" r="r" b="b"/>
              <a:pathLst>
                <a:path w="2387" h="5333" extrusionOk="0">
                  <a:moveTo>
                    <a:pt x="0" y="1"/>
                  </a:moveTo>
                  <a:cubicBezTo>
                    <a:pt x="67" y="1737"/>
                    <a:pt x="702" y="3657"/>
                    <a:pt x="2192" y="5332"/>
                  </a:cubicBezTo>
                  <a:cubicBezTo>
                    <a:pt x="2269" y="3764"/>
                    <a:pt x="2387" y="2357"/>
                    <a:pt x="2377" y="1213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63;p50">
              <a:extLst>
                <a:ext uri="{FF2B5EF4-FFF2-40B4-BE49-F238E27FC236}">
                  <a16:creationId xmlns:a16="http://schemas.microsoft.com/office/drawing/2014/main" id="{4D13E0C8-F564-2EE5-E66B-6C6530DA5D67}"/>
                </a:ext>
              </a:extLst>
            </p:cNvPr>
            <p:cNvSpPr/>
            <p:nvPr/>
          </p:nvSpPr>
          <p:spPr>
            <a:xfrm>
              <a:off x="5242650" y="1627325"/>
              <a:ext cx="132475" cy="243200"/>
            </a:xfrm>
            <a:custGeom>
              <a:avLst/>
              <a:gdLst/>
              <a:ahLst/>
              <a:cxnLst/>
              <a:rect l="l" t="t" r="r" b="b"/>
              <a:pathLst>
                <a:path w="5299" h="9728" extrusionOk="0">
                  <a:moveTo>
                    <a:pt x="2640" y="1"/>
                  </a:moveTo>
                  <a:lnTo>
                    <a:pt x="1383" y="1025"/>
                  </a:lnTo>
                  <a:lnTo>
                    <a:pt x="695" y="2726"/>
                  </a:lnTo>
                  <a:cubicBezTo>
                    <a:pt x="1343" y="3227"/>
                    <a:pt x="1958" y="3563"/>
                    <a:pt x="2126" y="3676"/>
                  </a:cubicBezTo>
                  <a:cubicBezTo>
                    <a:pt x="2445" y="3895"/>
                    <a:pt x="2545" y="4160"/>
                    <a:pt x="2415" y="4519"/>
                  </a:cubicBezTo>
                  <a:cubicBezTo>
                    <a:pt x="2287" y="4878"/>
                    <a:pt x="1041" y="7537"/>
                    <a:pt x="1041" y="7537"/>
                  </a:cubicBezTo>
                  <a:cubicBezTo>
                    <a:pt x="1021" y="7809"/>
                    <a:pt x="1041" y="8121"/>
                    <a:pt x="1041" y="8121"/>
                  </a:cubicBezTo>
                  <a:cubicBezTo>
                    <a:pt x="1041" y="8121"/>
                    <a:pt x="1" y="8393"/>
                    <a:pt x="38" y="8558"/>
                  </a:cubicBezTo>
                  <a:cubicBezTo>
                    <a:pt x="48" y="8609"/>
                    <a:pt x="141" y="8627"/>
                    <a:pt x="264" y="8627"/>
                  </a:cubicBezTo>
                  <a:cubicBezTo>
                    <a:pt x="534" y="8627"/>
                    <a:pt x="951" y="8541"/>
                    <a:pt x="951" y="8541"/>
                  </a:cubicBezTo>
                  <a:lnTo>
                    <a:pt x="951" y="8541"/>
                  </a:lnTo>
                  <a:cubicBezTo>
                    <a:pt x="951" y="8541"/>
                    <a:pt x="61" y="8833"/>
                    <a:pt x="131" y="9001"/>
                  </a:cubicBezTo>
                  <a:cubicBezTo>
                    <a:pt x="146" y="9036"/>
                    <a:pt x="194" y="9049"/>
                    <a:pt x="259" y="9049"/>
                  </a:cubicBezTo>
                  <a:cubicBezTo>
                    <a:pt x="506" y="9049"/>
                    <a:pt x="1011" y="8856"/>
                    <a:pt x="1011" y="8856"/>
                  </a:cubicBezTo>
                  <a:lnTo>
                    <a:pt x="1011" y="8856"/>
                  </a:lnTo>
                  <a:cubicBezTo>
                    <a:pt x="1011" y="8856"/>
                    <a:pt x="373" y="9243"/>
                    <a:pt x="421" y="9384"/>
                  </a:cubicBezTo>
                  <a:cubicBezTo>
                    <a:pt x="429" y="9410"/>
                    <a:pt x="458" y="9421"/>
                    <a:pt x="498" y="9421"/>
                  </a:cubicBezTo>
                  <a:cubicBezTo>
                    <a:pt x="678" y="9421"/>
                    <a:pt x="1098" y="9212"/>
                    <a:pt x="1098" y="9212"/>
                  </a:cubicBezTo>
                  <a:lnTo>
                    <a:pt x="1098" y="9212"/>
                  </a:lnTo>
                  <a:cubicBezTo>
                    <a:pt x="1098" y="9212"/>
                    <a:pt x="692" y="9615"/>
                    <a:pt x="823" y="9719"/>
                  </a:cubicBezTo>
                  <a:cubicBezTo>
                    <a:pt x="830" y="9725"/>
                    <a:pt x="838" y="9727"/>
                    <a:pt x="848" y="9727"/>
                  </a:cubicBezTo>
                  <a:cubicBezTo>
                    <a:pt x="1023" y="9727"/>
                    <a:pt x="1665" y="8840"/>
                    <a:pt x="1665" y="8840"/>
                  </a:cubicBezTo>
                  <a:cubicBezTo>
                    <a:pt x="1665" y="8840"/>
                    <a:pt x="5298" y="3566"/>
                    <a:pt x="5195" y="2901"/>
                  </a:cubicBezTo>
                  <a:cubicBezTo>
                    <a:pt x="5124" y="2481"/>
                    <a:pt x="3982" y="1135"/>
                    <a:pt x="2640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64;p50">
              <a:extLst>
                <a:ext uri="{FF2B5EF4-FFF2-40B4-BE49-F238E27FC236}">
                  <a16:creationId xmlns:a16="http://schemas.microsoft.com/office/drawing/2014/main" id="{BF736566-B153-2E49-AF6B-2978E8A6BF6B}"/>
                </a:ext>
              </a:extLst>
            </p:cNvPr>
            <p:cNvSpPr/>
            <p:nvPr/>
          </p:nvSpPr>
          <p:spPr>
            <a:xfrm>
              <a:off x="5205875" y="1587650"/>
              <a:ext cx="102775" cy="107850"/>
            </a:xfrm>
            <a:custGeom>
              <a:avLst/>
              <a:gdLst/>
              <a:ahLst/>
              <a:cxnLst/>
              <a:rect l="l" t="t" r="r" b="b"/>
              <a:pathLst>
                <a:path w="4111" h="4314" extrusionOk="0">
                  <a:moveTo>
                    <a:pt x="1446" y="0"/>
                  </a:moveTo>
                  <a:cubicBezTo>
                    <a:pt x="636" y="0"/>
                    <a:pt x="1" y="1290"/>
                    <a:pt x="623" y="2578"/>
                  </a:cubicBezTo>
                  <a:cubicBezTo>
                    <a:pt x="955" y="3263"/>
                    <a:pt x="1576" y="3856"/>
                    <a:pt x="2166" y="4313"/>
                  </a:cubicBezTo>
                  <a:cubicBezTo>
                    <a:pt x="3164" y="3333"/>
                    <a:pt x="3778" y="2276"/>
                    <a:pt x="4111" y="1588"/>
                  </a:cubicBezTo>
                  <a:cubicBezTo>
                    <a:pt x="3331" y="932"/>
                    <a:pt x="2485" y="348"/>
                    <a:pt x="1740" y="57"/>
                  </a:cubicBezTo>
                  <a:cubicBezTo>
                    <a:pt x="1641" y="18"/>
                    <a:pt x="1542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65;p50">
              <a:extLst>
                <a:ext uri="{FF2B5EF4-FFF2-40B4-BE49-F238E27FC236}">
                  <a16:creationId xmlns:a16="http://schemas.microsoft.com/office/drawing/2014/main" id="{EA9F13B5-4FE8-A542-FF9B-D5B420518DB0}"/>
                </a:ext>
              </a:extLst>
            </p:cNvPr>
            <p:cNvSpPr/>
            <p:nvPr/>
          </p:nvSpPr>
          <p:spPr>
            <a:xfrm>
              <a:off x="5208650" y="1436550"/>
              <a:ext cx="53675" cy="53575"/>
            </a:xfrm>
            <a:custGeom>
              <a:avLst/>
              <a:gdLst/>
              <a:ahLst/>
              <a:cxnLst/>
              <a:rect l="l" t="t" r="r" b="b"/>
              <a:pathLst>
                <a:path w="2147" h="2143" extrusionOk="0">
                  <a:moveTo>
                    <a:pt x="1072" y="0"/>
                  </a:moveTo>
                  <a:cubicBezTo>
                    <a:pt x="481" y="0"/>
                    <a:pt x="1" y="481"/>
                    <a:pt x="1" y="1071"/>
                  </a:cubicBezTo>
                  <a:cubicBezTo>
                    <a:pt x="1" y="1662"/>
                    <a:pt x="481" y="2142"/>
                    <a:pt x="1072" y="2142"/>
                  </a:cubicBezTo>
                  <a:cubicBezTo>
                    <a:pt x="1666" y="2142"/>
                    <a:pt x="2146" y="1662"/>
                    <a:pt x="2146" y="1071"/>
                  </a:cubicBezTo>
                  <a:cubicBezTo>
                    <a:pt x="2146" y="481"/>
                    <a:pt x="1666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66;p50">
              <a:extLst>
                <a:ext uri="{FF2B5EF4-FFF2-40B4-BE49-F238E27FC236}">
                  <a16:creationId xmlns:a16="http://schemas.microsoft.com/office/drawing/2014/main" id="{EDEFBF6D-989B-B4DE-0380-86C9A0E44C95}"/>
                </a:ext>
              </a:extLst>
            </p:cNvPr>
            <p:cNvSpPr/>
            <p:nvPr/>
          </p:nvSpPr>
          <p:spPr>
            <a:xfrm>
              <a:off x="5208650" y="1449225"/>
              <a:ext cx="44350" cy="40900"/>
            </a:xfrm>
            <a:custGeom>
              <a:avLst/>
              <a:gdLst/>
              <a:ahLst/>
              <a:cxnLst/>
              <a:rect l="l" t="t" r="r" b="b"/>
              <a:pathLst>
                <a:path w="1774" h="1636" extrusionOk="0">
                  <a:moveTo>
                    <a:pt x="165" y="0"/>
                  </a:moveTo>
                  <a:cubicBezTo>
                    <a:pt x="61" y="161"/>
                    <a:pt x="1" y="356"/>
                    <a:pt x="1" y="564"/>
                  </a:cubicBezTo>
                  <a:cubicBezTo>
                    <a:pt x="1" y="1155"/>
                    <a:pt x="481" y="1635"/>
                    <a:pt x="1072" y="1635"/>
                  </a:cubicBezTo>
                  <a:cubicBezTo>
                    <a:pt x="1341" y="1635"/>
                    <a:pt x="1586" y="1538"/>
                    <a:pt x="1773" y="1373"/>
                  </a:cubicBezTo>
                  <a:cubicBezTo>
                    <a:pt x="1401" y="510"/>
                    <a:pt x="659" y="148"/>
                    <a:pt x="1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67;p50">
              <a:extLst>
                <a:ext uri="{FF2B5EF4-FFF2-40B4-BE49-F238E27FC236}">
                  <a16:creationId xmlns:a16="http://schemas.microsoft.com/office/drawing/2014/main" id="{7068B77E-9640-71EC-D32C-E79C9B3CFD0E}"/>
                </a:ext>
              </a:extLst>
            </p:cNvPr>
            <p:cNvSpPr/>
            <p:nvPr/>
          </p:nvSpPr>
          <p:spPr>
            <a:xfrm>
              <a:off x="5145375" y="1459625"/>
              <a:ext cx="110325" cy="109225"/>
            </a:xfrm>
            <a:custGeom>
              <a:avLst/>
              <a:gdLst/>
              <a:ahLst/>
              <a:cxnLst/>
              <a:rect l="l" t="t" r="r" b="b"/>
              <a:pathLst>
                <a:path w="4413" h="4369" extrusionOk="0">
                  <a:moveTo>
                    <a:pt x="1972" y="0"/>
                  </a:moveTo>
                  <a:cubicBezTo>
                    <a:pt x="1759" y="0"/>
                    <a:pt x="1521" y="38"/>
                    <a:pt x="1260" y="135"/>
                  </a:cubicBezTo>
                  <a:cubicBezTo>
                    <a:pt x="1" y="602"/>
                    <a:pt x="1" y="1642"/>
                    <a:pt x="293" y="2321"/>
                  </a:cubicBezTo>
                  <a:lnTo>
                    <a:pt x="2761" y="4369"/>
                  </a:lnTo>
                  <a:cubicBezTo>
                    <a:pt x="3892" y="3885"/>
                    <a:pt x="4412" y="2559"/>
                    <a:pt x="4160" y="1743"/>
                  </a:cubicBezTo>
                  <a:cubicBezTo>
                    <a:pt x="3841" y="709"/>
                    <a:pt x="3230" y="554"/>
                    <a:pt x="3230" y="554"/>
                  </a:cubicBezTo>
                  <a:cubicBezTo>
                    <a:pt x="3230" y="554"/>
                    <a:pt x="2784" y="0"/>
                    <a:pt x="1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68;p50">
              <a:extLst>
                <a:ext uri="{FF2B5EF4-FFF2-40B4-BE49-F238E27FC236}">
                  <a16:creationId xmlns:a16="http://schemas.microsoft.com/office/drawing/2014/main" id="{C44B1AA1-5FA6-A760-469C-AB60E1D07FFB}"/>
                </a:ext>
              </a:extLst>
            </p:cNvPr>
            <p:cNvSpPr/>
            <p:nvPr/>
          </p:nvSpPr>
          <p:spPr>
            <a:xfrm>
              <a:off x="5142950" y="1506425"/>
              <a:ext cx="101875" cy="96200"/>
            </a:xfrm>
            <a:custGeom>
              <a:avLst/>
              <a:gdLst/>
              <a:ahLst/>
              <a:cxnLst/>
              <a:rect l="l" t="t" r="r" b="b"/>
              <a:pathLst>
                <a:path w="4075" h="3848" extrusionOk="0">
                  <a:moveTo>
                    <a:pt x="1936" y="0"/>
                  </a:moveTo>
                  <a:cubicBezTo>
                    <a:pt x="1735" y="0"/>
                    <a:pt x="1494" y="187"/>
                    <a:pt x="1162" y="221"/>
                  </a:cubicBezTo>
                  <a:cubicBezTo>
                    <a:pt x="1124" y="225"/>
                    <a:pt x="1088" y="226"/>
                    <a:pt x="1054" y="226"/>
                  </a:cubicBezTo>
                  <a:cubicBezTo>
                    <a:pt x="685" y="226"/>
                    <a:pt x="461" y="19"/>
                    <a:pt x="461" y="19"/>
                  </a:cubicBezTo>
                  <a:cubicBezTo>
                    <a:pt x="461" y="19"/>
                    <a:pt x="1" y="955"/>
                    <a:pt x="252" y="1882"/>
                  </a:cubicBezTo>
                  <a:cubicBezTo>
                    <a:pt x="399" y="2415"/>
                    <a:pt x="845" y="2528"/>
                    <a:pt x="1198" y="2528"/>
                  </a:cubicBezTo>
                  <a:cubicBezTo>
                    <a:pt x="1459" y="2528"/>
                    <a:pt x="1669" y="2466"/>
                    <a:pt x="1669" y="2466"/>
                  </a:cubicBezTo>
                  <a:lnTo>
                    <a:pt x="1722" y="3725"/>
                  </a:lnTo>
                  <a:cubicBezTo>
                    <a:pt x="1850" y="3814"/>
                    <a:pt x="1987" y="3847"/>
                    <a:pt x="2121" y="3847"/>
                  </a:cubicBezTo>
                  <a:cubicBezTo>
                    <a:pt x="2519" y="3847"/>
                    <a:pt x="2887" y="3554"/>
                    <a:pt x="2887" y="3554"/>
                  </a:cubicBezTo>
                  <a:lnTo>
                    <a:pt x="2833" y="1734"/>
                  </a:lnTo>
                  <a:lnTo>
                    <a:pt x="2833" y="1734"/>
                  </a:lnTo>
                  <a:cubicBezTo>
                    <a:pt x="2857" y="1736"/>
                    <a:pt x="2880" y="1736"/>
                    <a:pt x="2903" y="1736"/>
                  </a:cubicBezTo>
                  <a:cubicBezTo>
                    <a:pt x="4074" y="1736"/>
                    <a:pt x="3939" y="160"/>
                    <a:pt x="3179" y="160"/>
                  </a:cubicBezTo>
                  <a:cubicBezTo>
                    <a:pt x="3173" y="160"/>
                    <a:pt x="3166" y="160"/>
                    <a:pt x="3160" y="160"/>
                  </a:cubicBezTo>
                  <a:cubicBezTo>
                    <a:pt x="2380" y="186"/>
                    <a:pt x="2543" y="966"/>
                    <a:pt x="2385" y="966"/>
                  </a:cubicBezTo>
                  <a:cubicBezTo>
                    <a:pt x="2383" y="966"/>
                    <a:pt x="2380" y="966"/>
                    <a:pt x="2377" y="966"/>
                  </a:cubicBezTo>
                  <a:cubicBezTo>
                    <a:pt x="2203" y="938"/>
                    <a:pt x="2354" y="267"/>
                    <a:pt x="2116" y="66"/>
                  </a:cubicBezTo>
                  <a:cubicBezTo>
                    <a:pt x="2059" y="18"/>
                    <a:pt x="1999" y="0"/>
                    <a:pt x="1936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69;p50">
              <a:extLst>
                <a:ext uri="{FF2B5EF4-FFF2-40B4-BE49-F238E27FC236}">
                  <a16:creationId xmlns:a16="http://schemas.microsoft.com/office/drawing/2014/main" id="{0A3A788E-C5D0-19C9-C72A-6031A35AC895}"/>
                </a:ext>
              </a:extLst>
            </p:cNvPr>
            <p:cNvSpPr/>
            <p:nvPr/>
          </p:nvSpPr>
          <p:spPr>
            <a:xfrm>
              <a:off x="5184675" y="1562100"/>
              <a:ext cx="13925" cy="17725"/>
            </a:xfrm>
            <a:custGeom>
              <a:avLst/>
              <a:gdLst/>
              <a:ahLst/>
              <a:cxnLst/>
              <a:rect l="l" t="t" r="r" b="b"/>
              <a:pathLst>
                <a:path w="557" h="709" extrusionOk="0">
                  <a:moveTo>
                    <a:pt x="557" y="1"/>
                  </a:moveTo>
                  <a:lnTo>
                    <a:pt x="557" y="1"/>
                  </a:lnTo>
                  <a:cubicBezTo>
                    <a:pt x="557" y="1"/>
                    <a:pt x="409" y="138"/>
                    <a:pt x="0" y="239"/>
                  </a:cubicBezTo>
                  <a:lnTo>
                    <a:pt x="20" y="709"/>
                  </a:lnTo>
                  <a:cubicBezTo>
                    <a:pt x="406" y="538"/>
                    <a:pt x="557" y="1"/>
                    <a:pt x="5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70;p50">
              <a:extLst>
                <a:ext uri="{FF2B5EF4-FFF2-40B4-BE49-F238E27FC236}">
                  <a16:creationId xmlns:a16="http://schemas.microsoft.com/office/drawing/2014/main" id="{44A4AFED-3A21-22D4-CA1E-2C70AFC47FFD}"/>
                </a:ext>
              </a:extLst>
            </p:cNvPr>
            <p:cNvSpPr/>
            <p:nvPr/>
          </p:nvSpPr>
          <p:spPr>
            <a:xfrm>
              <a:off x="5176100" y="1537100"/>
              <a:ext cx="24775" cy="24875"/>
            </a:xfrm>
            <a:custGeom>
              <a:avLst/>
              <a:gdLst/>
              <a:ahLst/>
              <a:cxnLst/>
              <a:rect l="l" t="t" r="r" b="b"/>
              <a:pathLst>
                <a:path w="991" h="995" extrusionOk="0">
                  <a:moveTo>
                    <a:pt x="497" y="1"/>
                  </a:moveTo>
                  <a:cubicBezTo>
                    <a:pt x="222" y="1"/>
                    <a:pt x="1" y="222"/>
                    <a:pt x="1" y="497"/>
                  </a:cubicBezTo>
                  <a:cubicBezTo>
                    <a:pt x="1" y="769"/>
                    <a:pt x="222" y="994"/>
                    <a:pt x="497" y="994"/>
                  </a:cubicBezTo>
                  <a:cubicBezTo>
                    <a:pt x="769" y="994"/>
                    <a:pt x="991" y="769"/>
                    <a:pt x="991" y="497"/>
                  </a:cubicBezTo>
                  <a:cubicBezTo>
                    <a:pt x="991" y="222"/>
                    <a:pt x="769" y="1"/>
                    <a:pt x="49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71;p50">
              <a:extLst>
                <a:ext uri="{FF2B5EF4-FFF2-40B4-BE49-F238E27FC236}">
                  <a16:creationId xmlns:a16="http://schemas.microsoft.com/office/drawing/2014/main" id="{988D8B9A-C457-01AE-1973-27B046EA396C}"/>
                </a:ext>
              </a:extLst>
            </p:cNvPr>
            <p:cNvSpPr/>
            <p:nvPr/>
          </p:nvSpPr>
          <p:spPr>
            <a:xfrm>
              <a:off x="5147300" y="1538350"/>
              <a:ext cx="13725" cy="23775"/>
            </a:xfrm>
            <a:custGeom>
              <a:avLst/>
              <a:gdLst/>
              <a:ahLst/>
              <a:cxnLst/>
              <a:rect l="l" t="t" r="r" b="b"/>
              <a:pathLst>
                <a:path w="549" h="951" extrusionOk="0">
                  <a:moveTo>
                    <a:pt x="51" y="1"/>
                  </a:moveTo>
                  <a:cubicBezTo>
                    <a:pt x="34" y="1"/>
                    <a:pt x="17" y="4"/>
                    <a:pt x="1" y="4"/>
                  </a:cubicBezTo>
                  <a:cubicBezTo>
                    <a:pt x="1" y="199"/>
                    <a:pt x="25" y="403"/>
                    <a:pt x="78" y="605"/>
                  </a:cubicBezTo>
                  <a:cubicBezTo>
                    <a:pt x="118" y="749"/>
                    <a:pt x="179" y="860"/>
                    <a:pt x="253" y="951"/>
                  </a:cubicBezTo>
                  <a:cubicBezTo>
                    <a:pt x="428" y="873"/>
                    <a:pt x="548" y="699"/>
                    <a:pt x="548" y="498"/>
                  </a:cubicBezTo>
                  <a:cubicBezTo>
                    <a:pt x="548" y="222"/>
                    <a:pt x="327" y="1"/>
                    <a:pt x="5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72;p50">
              <a:extLst>
                <a:ext uri="{FF2B5EF4-FFF2-40B4-BE49-F238E27FC236}">
                  <a16:creationId xmlns:a16="http://schemas.microsoft.com/office/drawing/2014/main" id="{A2E07D0E-EB29-E5F0-60FC-E4B724310694}"/>
                </a:ext>
              </a:extLst>
            </p:cNvPr>
            <p:cNvSpPr/>
            <p:nvPr/>
          </p:nvSpPr>
          <p:spPr>
            <a:xfrm>
              <a:off x="4914075" y="1735675"/>
              <a:ext cx="145125" cy="199600"/>
            </a:xfrm>
            <a:custGeom>
              <a:avLst/>
              <a:gdLst/>
              <a:ahLst/>
              <a:cxnLst/>
              <a:rect l="l" t="t" r="r" b="b"/>
              <a:pathLst>
                <a:path w="5805" h="7984" extrusionOk="0">
                  <a:moveTo>
                    <a:pt x="269" y="1"/>
                  </a:moveTo>
                  <a:lnTo>
                    <a:pt x="0" y="7984"/>
                  </a:lnTo>
                  <a:lnTo>
                    <a:pt x="5530" y="7984"/>
                  </a:lnTo>
                  <a:cubicBezTo>
                    <a:pt x="5680" y="7984"/>
                    <a:pt x="5804" y="7856"/>
                    <a:pt x="5798" y="7705"/>
                  </a:cubicBezTo>
                  <a:lnTo>
                    <a:pt x="5550" y="259"/>
                  </a:lnTo>
                  <a:cubicBezTo>
                    <a:pt x="5543" y="115"/>
                    <a:pt x="5426" y="1"/>
                    <a:pt x="52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73;p50">
              <a:extLst>
                <a:ext uri="{FF2B5EF4-FFF2-40B4-BE49-F238E27FC236}">
                  <a16:creationId xmlns:a16="http://schemas.microsoft.com/office/drawing/2014/main" id="{E9B54EC8-B264-8307-B2EA-4F9248B3FEFB}"/>
                </a:ext>
              </a:extLst>
            </p:cNvPr>
            <p:cNvSpPr/>
            <p:nvPr/>
          </p:nvSpPr>
          <p:spPr>
            <a:xfrm>
              <a:off x="4890459" y="1735675"/>
              <a:ext cx="32025" cy="199600"/>
            </a:xfrm>
            <a:custGeom>
              <a:avLst/>
              <a:gdLst/>
              <a:ahLst/>
              <a:cxnLst/>
              <a:rect l="l" t="t" r="r" b="b"/>
              <a:pathLst>
                <a:path w="1281" h="7984" extrusionOk="0">
                  <a:moveTo>
                    <a:pt x="263" y="1"/>
                  </a:moveTo>
                  <a:lnTo>
                    <a:pt x="4" y="7705"/>
                  </a:lnTo>
                  <a:cubicBezTo>
                    <a:pt x="1" y="7856"/>
                    <a:pt x="122" y="7984"/>
                    <a:pt x="273" y="7984"/>
                  </a:cubicBezTo>
                  <a:lnTo>
                    <a:pt x="1011" y="7984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74;p50">
              <a:extLst>
                <a:ext uri="{FF2B5EF4-FFF2-40B4-BE49-F238E27FC236}">
                  <a16:creationId xmlns:a16="http://schemas.microsoft.com/office/drawing/2014/main" id="{D816A0A1-BE22-E926-B6E0-046FD40AD2EA}"/>
                </a:ext>
              </a:extLst>
            </p:cNvPr>
            <p:cNvSpPr/>
            <p:nvPr/>
          </p:nvSpPr>
          <p:spPr>
            <a:xfrm>
              <a:off x="5000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5" y="1"/>
                  </a:moveTo>
                  <a:cubicBezTo>
                    <a:pt x="61" y="1"/>
                    <a:pt x="0" y="61"/>
                    <a:pt x="0" y="135"/>
                  </a:cubicBezTo>
                  <a:cubicBezTo>
                    <a:pt x="0" y="209"/>
                    <a:pt x="61" y="269"/>
                    <a:pt x="135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5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75;p50">
              <a:extLst>
                <a:ext uri="{FF2B5EF4-FFF2-40B4-BE49-F238E27FC236}">
                  <a16:creationId xmlns:a16="http://schemas.microsoft.com/office/drawing/2014/main" id="{A6360E6F-F4D5-99CA-AE05-F9E7907CF4FE}"/>
                </a:ext>
              </a:extLst>
            </p:cNvPr>
            <p:cNvSpPr/>
            <p:nvPr/>
          </p:nvSpPr>
          <p:spPr>
            <a:xfrm>
              <a:off x="4999000" y="1756325"/>
              <a:ext cx="8925" cy="9000"/>
            </a:xfrm>
            <a:custGeom>
              <a:avLst/>
              <a:gdLst/>
              <a:ahLst/>
              <a:cxnLst/>
              <a:rect l="l" t="t" r="r" b="b"/>
              <a:pathLst>
                <a:path w="357" h="360" extrusionOk="0">
                  <a:moveTo>
                    <a:pt x="179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79" y="269"/>
                  </a:cubicBezTo>
                  <a:cubicBezTo>
                    <a:pt x="128" y="269"/>
                    <a:pt x="88" y="228"/>
                    <a:pt x="88" y="178"/>
                  </a:cubicBezTo>
                  <a:cubicBezTo>
                    <a:pt x="88" y="131"/>
                    <a:pt x="128" y="91"/>
                    <a:pt x="179" y="91"/>
                  </a:cubicBezTo>
                  <a:close/>
                  <a:moveTo>
                    <a:pt x="179" y="0"/>
                  </a:moveTo>
                  <a:cubicBezTo>
                    <a:pt x="81" y="0"/>
                    <a:pt x="1" y="81"/>
                    <a:pt x="1" y="178"/>
                  </a:cubicBezTo>
                  <a:cubicBezTo>
                    <a:pt x="1" y="279"/>
                    <a:pt x="81" y="360"/>
                    <a:pt x="179" y="360"/>
                  </a:cubicBezTo>
                  <a:cubicBezTo>
                    <a:pt x="276" y="360"/>
                    <a:pt x="357" y="279"/>
                    <a:pt x="357" y="178"/>
                  </a:cubicBezTo>
                  <a:cubicBezTo>
                    <a:pt x="357" y="81"/>
                    <a:pt x="276" y="0"/>
                    <a:pt x="179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76;p50">
              <a:extLst>
                <a:ext uri="{FF2B5EF4-FFF2-40B4-BE49-F238E27FC236}">
                  <a16:creationId xmlns:a16="http://schemas.microsoft.com/office/drawing/2014/main" id="{DF034064-C594-58B8-4735-5F3B9DF10316}"/>
                </a:ext>
              </a:extLst>
            </p:cNvPr>
            <p:cNvSpPr/>
            <p:nvPr/>
          </p:nvSpPr>
          <p:spPr>
            <a:xfrm>
              <a:off x="4953100" y="1757400"/>
              <a:ext cx="6725" cy="6750"/>
            </a:xfrm>
            <a:custGeom>
              <a:avLst/>
              <a:gdLst/>
              <a:ahLst/>
              <a:cxnLst/>
              <a:rect l="l" t="t" r="r" b="b"/>
              <a:pathLst>
                <a:path w="269" h="270" extrusionOk="0">
                  <a:moveTo>
                    <a:pt x="134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69"/>
                    <a:pt x="134" y="269"/>
                  </a:cubicBezTo>
                  <a:cubicBezTo>
                    <a:pt x="208" y="269"/>
                    <a:pt x="269" y="209"/>
                    <a:pt x="269" y="135"/>
                  </a:cubicBezTo>
                  <a:cubicBezTo>
                    <a:pt x="269" y="61"/>
                    <a:pt x="208" y="1"/>
                    <a:pt x="134" y="1"/>
                  </a:cubicBezTo>
                  <a:close/>
                </a:path>
              </a:pathLst>
            </a:custGeom>
            <a:solidFill>
              <a:srgbClr val="605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77;p50">
              <a:extLst>
                <a:ext uri="{FF2B5EF4-FFF2-40B4-BE49-F238E27FC236}">
                  <a16:creationId xmlns:a16="http://schemas.microsoft.com/office/drawing/2014/main" id="{498AF098-B668-51A8-3221-7A8E264EB622}"/>
                </a:ext>
              </a:extLst>
            </p:cNvPr>
            <p:cNvSpPr/>
            <p:nvPr/>
          </p:nvSpPr>
          <p:spPr>
            <a:xfrm>
              <a:off x="4951925" y="1756325"/>
              <a:ext cx="9000" cy="9000"/>
            </a:xfrm>
            <a:custGeom>
              <a:avLst/>
              <a:gdLst/>
              <a:ahLst/>
              <a:cxnLst/>
              <a:rect l="l" t="t" r="r" b="b"/>
              <a:pathLst>
                <a:path w="360" h="360" extrusionOk="0">
                  <a:moveTo>
                    <a:pt x="181" y="91"/>
                  </a:moveTo>
                  <a:cubicBezTo>
                    <a:pt x="229" y="91"/>
                    <a:pt x="269" y="131"/>
                    <a:pt x="269" y="178"/>
                  </a:cubicBezTo>
                  <a:cubicBezTo>
                    <a:pt x="269" y="228"/>
                    <a:pt x="229" y="269"/>
                    <a:pt x="181" y="269"/>
                  </a:cubicBezTo>
                  <a:cubicBezTo>
                    <a:pt x="131" y="269"/>
                    <a:pt x="91" y="228"/>
                    <a:pt x="91" y="178"/>
                  </a:cubicBezTo>
                  <a:cubicBezTo>
                    <a:pt x="91" y="131"/>
                    <a:pt x="131" y="91"/>
                    <a:pt x="181" y="91"/>
                  </a:cubicBezTo>
                  <a:close/>
                  <a:moveTo>
                    <a:pt x="181" y="0"/>
                  </a:moveTo>
                  <a:cubicBezTo>
                    <a:pt x="81" y="0"/>
                    <a:pt x="0" y="81"/>
                    <a:pt x="0" y="178"/>
                  </a:cubicBezTo>
                  <a:cubicBezTo>
                    <a:pt x="0" y="279"/>
                    <a:pt x="81" y="360"/>
                    <a:pt x="181" y="360"/>
                  </a:cubicBezTo>
                  <a:cubicBezTo>
                    <a:pt x="279" y="360"/>
                    <a:pt x="359" y="279"/>
                    <a:pt x="359" y="178"/>
                  </a:cubicBezTo>
                  <a:cubicBezTo>
                    <a:pt x="359" y="81"/>
                    <a:pt x="279" y="0"/>
                    <a:pt x="181" y="0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78;p50">
              <a:extLst>
                <a:ext uri="{FF2B5EF4-FFF2-40B4-BE49-F238E27FC236}">
                  <a16:creationId xmlns:a16="http://schemas.microsoft.com/office/drawing/2014/main" id="{385E0C7A-AAAA-EFBF-0C94-80757E46EF41}"/>
                </a:ext>
              </a:extLst>
            </p:cNvPr>
            <p:cNvSpPr/>
            <p:nvPr/>
          </p:nvSpPr>
          <p:spPr>
            <a:xfrm>
              <a:off x="4955275" y="1688250"/>
              <a:ext cx="49300" cy="73725"/>
            </a:xfrm>
            <a:custGeom>
              <a:avLst/>
              <a:gdLst/>
              <a:ahLst/>
              <a:cxnLst/>
              <a:rect l="l" t="t" r="r" b="b"/>
              <a:pathLst>
                <a:path w="1972" h="2949" extrusionOk="0">
                  <a:moveTo>
                    <a:pt x="988" y="1"/>
                  </a:moveTo>
                  <a:cubicBezTo>
                    <a:pt x="444" y="1"/>
                    <a:pt x="1" y="444"/>
                    <a:pt x="1" y="985"/>
                  </a:cubicBezTo>
                  <a:lnTo>
                    <a:pt x="1" y="2901"/>
                  </a:lnTo>
                  <a:cubicBezTo>
                    <a:pt x="1" y="2928"/>
                    <a:pt x="21" y="2948"/>
                    <a:pt x="47" y="2948"/>
                  </a:cubicBezTo>
                  <a:cubicBezTo>
                    <a:pt x="71" y="2948"/>
                    <a:pt x="92" y="2928"/>
                    <a:pt x="92" y="2901"/>
                  </a:cubicBezTo>
                  <a:lnTo>
                    <a:pt x="92" y="985"/>
                  </a:lnTo>
                  <a:cubicBezTo>
                    <a:pt x="92" y="491"/>
                    <a:pt x="494" y="91"/>
                    <a:pt x="988" y="91"/>
                  </a:cubicBezTo>
                  <a:cubicBezTo>
                    <a:pt x="1481" y="91"/>
                    <a:pt x="1884" y="491"/>
                    <a:pt x="1884" y="985"/>
                  </a:cubicBezTo>
                  <a:lnTo>
                    <a:pt x="1884" y="2901"/>
                  </a:lnTo>
                  <a:cubicBezTo>
                    <a:pt x="1884" y="2928"/>
                    <a:pt x="1904" y="2948"/>
                    <a:pt x="1928" y="2948"/>
                  </a:cubicBezTo>
                  <a:cubicBezTo>
                    <a:pt x="1951" y="2948"/>
                    <a:pt x="1971" y="2928"/>
                    <a:pt x="1971" y="2901"/>
                  </a:cubicBezTo>
                  <a:lnTo>
                    <a:pt x="1971" y="985"/>
                  </a:lnTo>
                  <a:cubicBezTo>
                    <a:pt x="1971" y="444"/>
                    <a:pt x="1531" y="1"/>
                    <a:pt x="988" y="1"/>
                  </a:cubicBezTo>
                  <a:close/>
                </a:path>
              </a:pathLst>
            </a:custGeom>
            <a:solidFill>
              <a:srgbClr val="423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138;p50">
            <a:extLst>
              <a:ext uri="{FF2B5EF4-FFF2-40B4-BE49-F238E27FC236}">
                <a16:creationId xmlns:a16="http://schemas.microsoft.com/office/drawing/2014/main" id="{B5064C1A-B7F2-5D56-D029-649367148A2A}"/>
              </a:ext>
            </a:extLst>
          </p:cNvPr>
          <p:cNvSpPr/>
          <p:nvPr/>
        </p:nvSpPr>
        <p:spPr>
          <a:xfrm>
            <a:off x="-118904" y="2038599"/>
            <a:ext cx="3395171" cy="2600716"/>
          </a:xfrm>
          <a:custGeom>
            <a:avLst/>
            <a:gdLst/>
            <a:ahLst/>
            <a:cxnLst/>
            <a:rect l="l" t="t" r="r" b="b"/>
            <a:pathLst>
              <a:path w="57009" h="34798" extrusionOk="0">
                <a:moveTo>
                  <a:pt x="34631" y="1"/>
                </a:moveTo>
                <a:cubicBezTo>
                  <a:pt x="24254" y="1"/>
                  <a:pt x="21254" y="7793"/>
                  <a:pt x="11207" y="12996"/>
                </a:cubicBezTo>
                <a:cubicBezTo>
                  <a:pt x="0" y="18794"/>
                  <a:pt x="799" y="30708"/>
                  <a:pt x="2566" y="34797"/>
                </a:cubicBezTo>
                <a:lnTo>
                  <a:pt x="55703" y="34797"/>
                </a:lnTo>
                <a:cubicBezTo>
                  <a:pt x="47555" y="21812"/>
                  <a:pt x="57009" y="3233"/>
                  <a:pt x="38528" y="326"/>
                </a:cubicBezTo>
                <a:cubicBezTo>
                  <a:pt x="37117" y="104"/>
                  <a:pt x="35825" y="1"/>
                  <a:pt x="34631" y="1"/>
                </a:cubicBezTo>
                <a:close/>
              </a:path>
            </a:pathLst>
          </a:cu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139;p50">
            <a:extLst>
              <a:ext uri="{FF2B5EF4-FFF2-40B4-BE49-F238E27FC236}">
                <a16:creationId xmlns:a16="http://schemas.microsoft.com/office/drawing/2014/main" id="{ED9721FD-1C8B-0608-67A7-BBA9B0816C12}"/>
              </a:ext>
            </a:extLst>
          </p:cNvPr>
          <p:cNvSpPr/>
          <p:nvPr/>
        </p:nvSpPr>
        <p:spPr>
          <a:xfrm>
            <a:off x="-139494" y="2786807"/>
            <a:ext cx="3857417" cy="1868254"/>
          </a:xfrm>
          <a:custGeom>
            <a:avLst/>
            <a:gdLst/>
            <a:ahLst/>
            <a:cxnLst/>
            <a:rect l="l" t="t" r="r" b="b"/>
            <a:pathLst>
              <a:path w="34526" h="10318" extrusionOk="0">
                <a:moveTo>
                  <a:pt x="20965" y="1"/>
                </a:moveTo>
                <a:cubicBezTo>
                  <a:pt x="18095" y="1"/>
                  <a:pt x="15901" y="1774"/>
                  <a:pt x="12495" y="4248"/>
                </a:cubicBezTo>
                <a:cubicBezTo>
                  <a:pt x="11160" y="5218"/>
                  <a:pt x="10003" y="5506"/>
                  <a:pt x="8956" y="5506"/>
                </a:cubicBezTo>
                <a:cubicBezTo>
                  <a:pt x="7420" y="5506"/>
                  <a:pt x="6122" y="4885"/>
                  <a:pt x="4851" y="4885"/>
                </a:cubicBezTo>
                <a:cubicBezTo>
                  <a:pt x="4191" y="4885"/>
                  <a:pt x="3538" y="5053"/>
                  <a:pt x="2864" y="5561"/>
                </a:cubicBezTo>
                <a:cubicBezTo>
                  <a:pt x="0" y="7716"/>
                  <a:pt x="1716" y="10318"/>
                  <a:pt x="1716" y="10318"/>
                </a:cubicBezTo>
                <a:lnTo>
                  <a:pt x="34119" y="10318"/>
                </a:lnTo>
                <a:cubicBezTo>
                  <a:pt x="34525" y="7058"/>
                  <a:pt x="31763" y="6235"/>
                  <a:pt x="29473" y="5426"/>
                </a:cubicBezTo>
                <a:cubicBezTo>
                  <a:pt x="27183" y="4617"/>
                  <a:pt x="27686" y="1686"/>
                  <a:pt x="23433" y="397"/>
                </a:cubicBezTo>
                <a:cubicBezTo>
                  <a:pt x="22539" y="126"/>
                  <a:pt x="21728" y="1"/>
                  <a:pt x="20965" y="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1179;p50">
            <a:extLst>
              <a:ext uri="{FF2B5EF4-FFF2-40B4-BE49-F238E27FC236}">
                <a16:creationId xmlns:a16="http://schemas.microsoft.com/office/drawing/2014/main" id="{E0AD8F5C-FF64-A620-F35B-E628CBABF232}"/>
              </a:ext>
            </a:extLst>
          </p:cNvPr>
          <p:cNvGrpSpPr/>
          <p:nvPr/>
        </p:nvGrpSpPr>
        <p:grpSpPr>
          <a:xfrm>
            <a:off x="2670681" y="305383"/>
            <a:ext cx="2841025" cy="1220652"/>
            <a:chOff x="6057550" y="493475"/>
            <a:chExt cx="2841025" cy="1220652"/>
          </a:xfrm>
        </p:grpSpPr>
        <p:sp>
          <p:nvSpPr>
            <p:cNvPr id="43" name="Google Shape;1180;p50">
              <a:extLst>
                <a:ext uri="{FF2B5EF4-FFF2-40B4-BE49-F238E27FC236}">
                  <a16:creationId xmlns:a16="http://schemas.microsoft.com/office/drawing/2014/main" id="{F64124D5-1D86-540A-74B0-0CA24AC57611}"/>
                </a:ext>
              </a:extLst>
            </p:cNvPr>
            <p:cNvSpPr/>
            <p:nvPr/>
          </p:nvSpPr>
          <p:spPr>
            <a:xfrm>
              <a:off x="6057550" y="910021"/>
              <a:ext cx="1004400" cy="4359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81;p50">
              <a:extLst>
                <a:ext uri="{FF2B5EF4-FFF2-40B4-BE49-F238E27FC236}">
                  <a16:creationId xmlns:a16="http://schemas.microsoft.com/office/drawing/2014/main" id="{D4DB31F0-FB1A-2E53-D346-87B36D375935}"/>
                </a:ext>
              </a:extLst>
            </p:cNvPr>
            <p:cNvSpPr/>
            <p:nvPr/>
          </p:nvSpPr>
          <p:spPr>
            <a:xfrm>
              <a:off x="8377775" y="1367027"/>
              <a:ext cx="520800" cy="347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82;p50">
              <a:extLst>
                <a:ext uri="{FF2B5EF4-FFF2-40B4-BE49-F238E27FC236}">
                  <a16:creationId xmlns:a16="http://schemas.microsoft.com/office/drawing/2014/main" id="{369C165F-F663-2D49-22DA-778D73EA70CC}"/>
                </a:ext>
              </a:extLst>
            </p:cNvPr>
            <p:cNvSpPr/>
            <p:nvPr/>
          </p:nvSpPr>
          <p:spPr>
            <a:xfrm>
              <a:off x="7970938" y="493475"/>
              <a:ext cx="464400" cy="315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83;p50">
              <a:extLst>
                <a:ext uri="{FF2B5EF4-FFF2-40B4-BE49-F238E27FC236}">
                  <a16:creationId xmlns:a16="http://schemas.microsoft.com/office/drawing/2014/main" id="{D6C095F0-7D4F-B0A2-2394-29C9925A1F89}"/>
                </a:ext>
              </a:extLst>
            </p:cNvPr>
            <p:cNvSpPr/>
            <p:nvPr/>
          </p:nvSpPr>
          <p:spPr>
            <a:xfrm>
              <a:off x="6165935" y="1010763"/>
              <a:ext cx="250969" cy="25582"/>
            </a:xfrm>
            <a:custGeom>
              <a:avLst/>
              <a:gdLst/>
              <a:ahLst/>
              <a:cxnLst/>
              <a:rect l="l" t="t" r="r" b="b"/>
              <a:pathLst>
                <a:path w="3630" h="370" extrusionOk="0">
                  <a:moveTo>
                    <a:pt x="1" y="0"/>
                  </a:moveTo>
                  <a:lnTo>
                    <a:pt x="1" y="369"/>
                  </a:lnTo>
                  <a:lnTo>
                    <a:pt x="3630" y="369"/>
                  </a:lnTo>
                  <a:lnTo>
                    <a:pt x="36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84;p50">
              <a:extLst>
                <a:ext uri="{FF2B5EF4-FFF2-40B4-BE49-F238E27FC236}">
                  <a16:creationId xmlns:a16="http://schemas.microsoft.com/office/drawing/2014/main" id="{166D3924-1FE1-E5B8-8E75-FD42BEBB5C0A}"/>
                </a:ext>
              </a:extLst>
            </p:cNvPr>
            <p:cNvSpPr/>
            <p:nvPr/>
          </p:nvSpPr>
          <p:spPr>
            <a:xfrm>
              <a:off x="6165935" y="1110325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0"/>
                  </a:moveTo>
                  <a:lnTo>
                    <a:pt x="1" y="367"/>
                  </a:lnTo>
                  <a:lnTo>
                    <a:pt x="11526" y="367"/>
                  </a:lnTo>
                  <a:lnTo>
                    <a:pt x="1152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85;p50">
              <a:extLst>
                <a:ext uri="{FF2B5EF4-FFF2-40B4-BE49-F238E27FC236}">
                  <a16:creationId xmlns:a16="http://schemas.microsoft.com/office/drawing/2014/main" id="{3016B251-D04B-B9C7-AEC3-91CB5AB9D91A}"/>
                </a:ext>
              </a:extLst>
            </p:cNvPr>
            <p:cNvSpPr/>
            <p:nvPr/>
          </p:nvSpPr>
          <p:spPr>
            <a:xfrm>
              <a:off x="6165935" y="1209679"/>
              <a:ext cx="796879" cy="25374"/>
            </a:xfrm>
            <a:custGeom>
              <a:avLst/>
              <a:gdLst/>
              <a:ahLst/>
              <a:cxnLst/>
              <a:rect l="l" t="t" r="r" b="b"/>
              <a:pathLst>
                <a:path w="11526" h="367" extrusionOk="0">
                  <a:moveTo>
                    <a:pt x="1" y="1"/>
                  </a:moveTo>
                  <a:lnTo>
                    <a:pt x="1" y="366"/>
                  </a:lnTo>
                  <a:lnTo>
                    <a:pt x="11526" y="366"/>
                  </a:lnTo>
                  <a:lnTo>
                    <a:pt x="1152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86;p50">
              <a:extLst>
                <a:ext uri="{FF2B5EF4-FFF2-40B4-BE49-F238E27FC236}">
                  <a16:creationId xmlns:a16="http://schemas.microsoft.com/office/drawing/2014/main" id="{97B694D4-AB05-8CF9-B777-E207B5A1DE0B}"/>
                </a:ext>
              </a:extLst>
            </p:cNvPr>
            <p:cNvSpPr/>
            <p:nvPr/>
          </p:nvSpPr>
          <p:spPr>
            <a:xfrm>
              <a:off x="8505289" y="1458950"/>
              <a:ext cx="265782" cy="163238"/>
            </a:xfrm>
            <a:custGeom>
              <a:avLst/>
              <a:gdLst/>
              <a:ahLst/>
              <a:cxnLst/>
              <a:rect l="l" t="t" r="r" b="b"/>
              <a:pathLst>
                <a:path w="2680" h="1646" extrusionOk="0">
                  <a:moveTo>
                    <a:pt x="2226" y="1"/>
                  </a:moveTo>
                  <a:lnTo>
                    <a:pt x="2226" y="1485"/>
                  </a:lnTo>
                  <a:lnTo>
                    <a:pt x="1" y="1485"/>
                  </a:lnTo>
                  <a:lnTo>
                    <a:pt x="1" y="1646"/>
                  </a:lnTo>
                  <a:lnTo>
                    <a:pt x="2680" y="1646"/>
                  </a:lnTo>
                  <a:lnTo>
                    <a:pt x="2680" y="1485"/>
                  </a:lnTo>
                  <a:lnTo>
                    <a:pt x="2387" y="1485"/>
                  </a:lnTo>
                  <a:lnTo>
                    <a:pt x="2387" y="162"/>
                  </a:lnTo>
                  <a:lnTo>
                    <a:pt x="2680" y="162"/>
                  </a:lnTo>
                  <a:lnTo>
                    <a:pt x="268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87;p50">
              <a:extLst>
                <a:ext uri="{FF2B5EF4-FFF2-40B4-BE49-F238E27FC236}">
                  <a16:creationId xmlns:a16="http://schemas.microsoft.com/office/drawing/2014/main" id="{496F3948-4233-DC2B-1B2D-C40E55A3109D}"/>
                </a:ext>
              </a:extLst>
            </p:cNvPr>
            <p:cNvSpPr/>
            <p:nvPr/>
          </p:nvSpPr>
          <p:spPr>
            <a:xfrm>
              <a:off x="8522248" y="1622087"/>
              <a:ext cx="39768" cy="39669"/>
            </a:xfrm>
            <a:custGeom>
              <a:avLst/>
              <a:gdLst/>
              <a:ahLst/>
              <a:cxnLst/>
              <a:rect l="l" t="t" r="r" b="b"/>
              <a:pathLst>
                <a:path w="401" h="400" extrusionOk="0">
                  <a:moveTo>
                    <a:pt x="202" y="1"/>
                  </a:moveTo>
                  <a:cubicBezTo>
                    <a:pt x="92" y="1"/>
                    <a:pt x="1" y="91"/>
                    <a:pt x="1" y="202"/>
                  </a:cubicBezTo>
                  <a:cubicBezTo>
                    <a:pt x="1" y="313"/>
                    <a:pt x="92" y="400"/>
                    <a:pt x="202" y="400"/>
                  </a:cubicBezTo>
                  <a:cubicBezTo>
                    <a:pt x="313" y="400"/>
                    <a:pt x="400" y="313"/>
                    <a:pt x="400" y="202"/>
                  </a:cubicBezTo>
                  <a:cubicBezTo>
                    <a:pt x="400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8;p50">
              <a:extLst>
                <a:ext uri="{FF2B5EF4-FFF2-40B4-BE49-F238E27FC236}">
                  <a16:creationId xmlns:a16="http://schemas.microsoft.com/office/drawing/2014/main" id="{BD7B1920-FBC6-3B09-F6C6-0E5C5E96FCDC}"/>
                </a:ext>
              </a:extLst>
            </p:cNvPr>
            <p:cNvSpPr/>
            <p:nvPr/>
          </p:nvSpPr>
          <p:spPr>
            <a:xfrm>
              <a:off x="8714045" y="1622087"/>
              <a:ext cx="40066" cy="39669"/>
            </a:xfrm>
            <a:custGeom>
              <a:avLst/>
              <a:gdLst/>
              <a:ahLst/>
              <a:cxnLst/>
              <a:rect l="l" t="t" r="r" b="b"/>
              <a:pathLst>
                <a:path w="404" h="400" extrusionOk="0">
                  <a:moveTo>
                    <a:pt x="202" y="1"/>
                  </a:moveTo>
                  <a:cubicBezTo>
                    <a:pt x="91" y="1"/>
                    <a:pt x="0" y="91"/>
                    <a:pt x="0" y="202"/>
                  </a:cubicBezTo>
                  <a:cubicBezTo>
                    <a:pt x="0" y="313"/>
                    <a:pt x="91" y="400"/>
                    <a:pt x="202" y="400"/>
                  </a:cubicBezTo>
                  <a:cubicBezTo>
                    <a:pt x="313" y="400"/>
                    <a:pt x="403" y="313"/>
                    <a:pt x="403" y="202"/>
                  </a:cubicBezTo>
                  <a:cubicBezTo>
                    <a:pt x="403" y="91"/>
                    <a:pt x="313" y="1"/>
                    <a:pt x="20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9;p50">
              <a:extLst>
                <a:ext uri="{FF2B5EF4-FFF2-40B4-BE49-F238E27FC236}">
                  <a16:creationId xmlns:a16="http://schemas.microsoft.com/office/drawing/2014/main" id="{C64ACE2F-62EC-FCC4-23A9-6392BDB82A76}"/>
                </a:ext>
              </a:extLst>
            </p:cNvPr>
            <p:cNvSpPr/>
            <p:nvPr/>
          </p:nvSpPr>
          <p:spPr>
            <a:xfrm>
              <a:off x="8482282" y="1458950"/>
              <a:ext cx="225221" cy="130908"/>
            </a:xfrm>
            <a:custGeom>
              <a:avLst/>
              <a:gdLst/>
              <a:ahLst/>
              <a:cxnLst/>
              <a:rect l="l" t="t" r="r" b="b"/>
              <a:pathLst>
                <a:path w="2271" h="1320" extrusionOk="0">
                  <a:moveTo>
                    <a:pt x="1" y="1"/>
                  </a:moveTo>
                  <a:lnTo>
                    <a:pt x="233" y="1320"/>
                  </a:lnTo>
                  <a:lnTo>
                    <a:pt x="2270" y="1320"/>
                  </a:lnTo>
                  <a:lnTo>
                    <a:pt x="227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0;p50">
              <a:extLst>
                <a:ext uri="{FF2B5EF4-FFF2-40B4-BE49-F238E27FC236}">
                  <a16:creationId xmlns:a16="http://schemas.microsoft.com/office/drawing/2014/main" id="{6DF2807B-374A-F03D-F882-10B72DFA7FC2}"/>
                </a:ext>
              </a:extLst>
            </p:cNvPr>
            <p:cNvSpPr/>
            <p:nvPr/>
          </p:nvSpPr>
          <p:spPr>
            <a:xfrm>
              <a:off x="8068075" y="578332"/>
              <a:ext cx="270047" cy="166907"/>
            </a:xfrm>
            <a:custGeom>
              <a:avLst/>
              <a:gdLst/>
              <a:ahLst/>
              <a:cxnLst/>
              <a:rect l="l" t="t" r="r" b="b"/>
              <a:pathLst>
                <a:path w="2723" h="1683" extrusionOk="0">
                  <a:moveTo>
                    <a:pt x="737" y="0"/>
                  </a:moveTo>
                  <a:cubicBezTo>
                    <a:pt x="616" y="0"/>
                    <a:pt x="501" y="57"/>
                    <a:pt x="417" y="216"/>
                  </a:cubicBezTo>
                  <a:cubicBezTo>
                    <a:pt x="0" y="1005"/>
                    <a:pt x="1364" y="1682"/>
                    <a:pt x="1364" y="1682"/>
                  </a:cubicBezTo>
                  <a:cubicBezTo>
                    <a:pt x="1364" y="1682"/>
                    <a:pt x="2723" y="1005"/>
                    <a:pt x="2307" y="216"/>
                  </a:cubicBezTo>
                  <a:cubicBezTo>
                    <a:pt x="2223" y="57"/>
                    <a:pt x="2108" y="0"/>
                    <a:pt x="1987" y="0"/>
                  </a:cubicBezTo>
                  <a:cubicBezTo>
                    <a:pt x="1693" y="0"/>
                    <a:pt x="1364" y="337"/>
                    <a:pt x="1364" y="337"/>
                  </a:cubicBezTo>
                  <a:cubicBezTo>
                    <a:pt x="1364" y="337"/>
                    <a:pt x="1032" y="0"/>
                    <a:pt x="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209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STARBUCKS</a:t>
            </a:r>
            <a:endParaRPr dirty="0"/>
          </a:p>
        </p:txBody>
      </p:sp>
      <p:sp>
        <p:nvSpPr>
          <p:cNvPr id="23" name="Google Shape;1068;p45">
            <a:extLst>
              <a:ext uri="{FF2B5EF4-FFF2-40B4-BE49-F238E27FC236}">
                <a16:creationId xmlns:a16="http://schemas.microsoft.com/office/drawing/2014/main" id="{80246C06-17DD-3699-7D34-8FB064D99BB4}"/>
              </a:ext>
            </a:extLst>
          </p:cNvPr>
          <p:cNvSpPr/>
          <p:nvPr/>
        </p:nvSpPr>
        <p:spPr>
          <a:xfrm rot="2700000">
            <a:off x="5409298" y="1472705"/>
            <a:ext cx="164190" cy="16419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69;p45">
            <a:extLst>
              <a:ext uri="{FF2B5EF4-FFF2-40B4-BE49-F238E27FC236}">
                <a16:creationId xmlns:a16="http://schemas.microsoft.com/office/drawing/2014/main" id="{2F1F1FDB-CD62-0F03-D1FA-2EBF659785C6}"/>
              </a:ext>
            </a:extLst>
          </p:cNvPr>
          <p:cNvSpPr/>
          <p:nvPr/>
        </p:nvSpPr>
        <p:spPr>
          <a:xfrm rot="2700000">
            <a:off x="5409298" y="2432208"/>
            <a:ext cx="164190" cy="164190"/>
          </a:xfrm>
          <a:prstGeom prst="ellipse">
            <a:avLst/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070;p45">
            <a:extLst>
              <a:ext uri="{FF2B5EF4-FFF2-40B4-BE49-F238E27FC236}">
                <a16:creationId xmlns:a16="http://schemas.microsoft.com/office/drawing/2014/main" id="{5A8EB522-7E20-B1A2-EEC5-DB9B319E5995}"/>
              </a:ext>
            </a:extLst>
          </p:cNvPr>
          <p:cNvSpPr/>
          <p:nvPr/>
        </p:nvSpPr>
        <p:spPr>
          <a:xfrm rot="2700000">
            <a:off x="5402041" y="3380036"/>
            <a:ext cx="164190" cy="164190"/>
          </a:xfrm>
          <a:prstGeom prst="ellipse">
            <a:avLst/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71;p45">
            <a:extLst>
              <a:ext uri="{FF2B5EF4-FFF2-40B4-BE49-F238E27FC236}">
                <a16:creationId xmlns:a16="http://schemas.microsoft.com/office/drawing/2014/main" id="{4C5EEF59-69B2-A997-DAD7-2196262DD61A}"/>
              </a:ext>
            </a:extLst>
          </p:cNvPr>
          <p:cNvCxnSpPr>
            <a:stCxn id="23" idx="5"/>
            <a:endCxn id="24" idx="1"/>
          </p:cNvCxnSpPr>
          <p:nvPr/>
        </p:nvCxnSpPr>
        <p:spPr>
          <a:xfrm>
            <a:off x="5491393" y="1636895"/>
            <a:ext cx="0" cy="7953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072;p45">
            <a:extLst>
              <a:ext uri="{FF2B5EF4-FFF2-40B4-BE49-F238E27FC236}">
                <a16:creationId xmlns:a16="http://schemas.microsoft.com/office/drawing/2014/main" id="{4C512A5E-1A66-2B6C-509E-A303A924911C}"/>
              </a:ext>
            </a:extLst>
          </p:cNvPr>
          <p:cNvCxnSpPr>
            <a:cxnSpLocks/>
            <a:stCxn id="24" idx="5"/>
          </p:cNvCxnSpPr>
          <p:nvPr/>
        </p:nvCxnSpPr>
        <p:spPr>
          <a:xfrm flipH="1">
            <a:off x="5484136" y="2596398"/>
            <a:ext cx="7257" cy="8019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Google Shape;406;p31">
            <a:extLst>
              <a:ext uri="{FF2B5EF4-FFF2-40B4-BE49-F238E27FC236}">
                <a16:creationId xmlns:a16="http://schemas.microsoft.com/office/drawing/2014/main" id="{4F1AF0DD-8DFA-212F-A178-5CF246889E7C}"/>
              </a:ext>
            </a:extLst>
          </p:cNvPr>
          <p:cNvSpPr txBox="1">
            <a:spLocks/>
          </p:cNvSpPr>
          <p:nvPr/>
        </p:nvSpPr>
        <p:spPr>
          <a:xfrm>
            <a:off x="5607493" y="1381838"/>
            <a:ext cx="325696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26% Revenue rise from 2016-2019</a:t>
            </a:r>
          </a:p>
        </p:txBody>
      </p:sp>
      <p:sp>
        <p:nvSpPr>
          <p:cNvPr id="43" name="Google Shape;406;p31">
            <a:extLst>
              <a:ext uri="{FF2B5EF4-FFF2-40B4-BE49-F238E27FC236}">
                <a16:creationId xmlns:a16="http://schemas.microsoft.com/office/drawing/2014/main" id="{9BC45DE9-E220-2200-8D35-C2E8607FE5F9}"/>
              </a:ext>
            </a:extLst>
          </p:cNvPr>
          <p:cNvSpPr txBox="1">
            <a:spLocks/>
          </p:cNvSpPr>
          <p:nvPr/>
        </p:nvSpPr>
        <p:spPr>
          <a:xfrm>
            <a:off x="5607494" y="2319859"/>
            <a:ext cx="3130112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Produces marketing incentives, customized products &amp; aftercare services to attract customers</a:t>
            </a:r>
          </a:p>
        </p:txBody>
      </p:sp>
      <p:pic>
        <p:nvPicPr>
          <p:cNvPr id="8" name="Picture 7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178F020-3F8D-5988-0F9A-57A8619B0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75" y="2938516"/>
            <a:ext cx="2941320" cy="161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person holding a drink&#10;&#10;Description automatically generated with low confidence">
            <a:extLst>
              <a:ext uri="{FF2B5EF4-FFF2-40B4-BE49-F238E27FC236}">
                <a16:creationId xmlns:a16="http://schemas.microsoft.com/office/drawing/2014/main" id="{6AB13154-3DD0-8A99-5DDC-71F7A5606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06" y="1173855"/>
            <a:ext cx="2515179" cy="167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picture containing building, people, area&#10;&#10;Description automatically generated">
            <a:extLst>
              <a:ext uri="{FF2B5EF4-FFF2-40B4-BE49-F238E27FC236}">
                <a16:creationId xmlns:a16="http://schemas.microsoft.com/office/drawing/2014/main" id="{FCF62F5F-4DC9-1F25-7014-CAE46F7CD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9471" y="1188476"/>
            <a:ext cx="2507922" cy="165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406;p31">
            <a:extLst>
              <a:ext uri="{FF2B5EF4-FFF2-40B4-BE49-F238E27FC236}">
                <a16:creationId xmlns:a16="http://schemas.microsoft.com/office/drawing/2014/main" id="{E271FCFF-00A9-B30C-7470-A9F626517BD6}"/>
              </a:ext>
            </a:extLst>
          </p:cNvPr>
          <p:cNvSpPr txBox="1">
            <a:spLocks/>
          </p:cNvSpPr>
          <p:nvPr/>
        </p:nvSpPr>
        <p:spPr>
          <a:xfrm>
            <a:off x="5607493" y="3265137"/>
            <a:ext cx="325696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Used Big data to estimate performance of stores in different locations </a:t>
            </a:r>
          </a:p>
        </p:txBody>
      </p:sp>
    </p:spTree>
    <p:extLst>
      <p:ext uri="{BB962C8B-B14F-4D97-AF65-F5344CB8AC3E}">
        <p14:creationId xmlns:p14="http://schemas.microsoft.com/office/powerpoint/2010/main" val="4235107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</a:t>
            </a:r>
            <a:endParaRPr dirty="0"/>
          </a:p>
        </p:txBody>
      </p:sp>
      <p:sp>
        <p:nvSpPr>
          <p:cNvPr id="12" name="Google Shape;1068;p45">
            <a:extLst>
              <a:ext uri="{FF2B5EF4-FFF2-40B4-BE49-F238E27FC236}">
                <a16:creationId xmlns:a16="http://schemas.microsoft.com/office/drawing/2014/main" id="{F56B4AB8-9087-8EEE-1BD7-220048686CF2}"/>
              </a:ext>
            </a:extLst>
          </p:cNvPr>
          <p:cNvSpPr/>
          <p:nvPr/>
        </p:nvSpPr>
        <p:spPr>
          <a:xfrm rot="2700000">
            <a:off x="3585227" y="1310824"/>
            <a:ext cx="164190" cy="16419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069;p45">
            <a:extLst>
              <a:ext uri="{FF2B5EF4-FFF2-40B4-BE49-F238E27FC236}">
                <a16:creationId xmlns:a16="http://schemas.microsoft.com/office/drawing/2014/main" id="{D4EC352B-C695-6CA4-2CB7-FB8D8A1EFA1C}"/>
              </a:ext>
            </a:extLst>
          </p:cNvPr>
          <p:cNvSpPr/>
          <p:nvPr/>
        </p:nvSpPr>
        <p:spPr>
          <a:xfrm rot="2700000">
            <a:off x="3585227" y="2270327"/>
            <a:ext cx="164190" cy="164190"/>
          </a:xfrm>
          <a:prstGeom prst="ellipse">
            <a:avLst/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70;p45">
            <a:extLst>
              <a:ext uri="{FF2B5EF4-FFF2-40B4-BE49-F238E27FC236}">
                <a16:creationId xmlns:a16="http://schemas.microsoft.com/office/drawing/2014/main" id="{8455B8F8-9B69-2E2A-65DC-EA3F8DD67656}"/>
              </a:ext>
            </a:extLst>
          </p:cNvPr>
          <p:cNvSpPr/>
          <p:nvPr/>
        </p:nvSpPr>
        <p:spPr>
          <a:xfrm rot="2700000">
            <a:off x="3592483" y="3257949"/>
            <a:ext cx="164190" cy="164190"/>
          </a:xfrm>
          <a:prstGeom prst="ellipse">
            <a:avLst/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071;p45">
            <a:extLst>
              <a:ext uri="{FF2B5EF4-FFF2-40B4-BE49-F238E27FC236}">
                <a16:creationId xmlns:a16="http://schemas.microsoft.com/office/drawing/2014/main" id="{EA8EB9B7-2487-2F1D-A941-B85EBAEC834D}"/>
              </a:ext>
            </a:extLst>
          </p:cNvPr>
          <p:cNvCxnSpPr>
            <a:cxnSpLocks/>
          </p:cNvCxnSpPr>
          <p:nvPr/>
        </p:nvCxnSpPr>
        <p:spPr>
          <a:xfrm>
            <a:off x="3674578" y="1509019"/>
            <a:ext cx="0" cy="79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6" name="Google Shape;1072;p45">
            <a:extLst>
              <a:ext uri="{FF2B5EF4-FFF2-40B4-BE49-F238E27FC236}">
                <a16:creationId xmlns:a16="http://schemas.microsoft.com/office/drawing/2014/main" id="{E4184409-A84C-1F0B-0993-E7B819BE4107}"/>
              </a:ext>
            </a:extLst>
          </p:cNvPr>
          <p:cNvCxnSpPr>
            <a:cxnSpLocks/>
            <a:stCxn id="13" idx="5"/>
            <a:endCxn id="14" idx="1"/>
          </p:cNvCxnSpPr>
          <p:nvPr/>
        </p:nvCxnSpPr>
        <p:spPr>
          <a:xfrm>
            <a:off x="3667322" y="2434517"/>
            <a:ext cx="7256" cy="8234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" name="Google Shape;406;p31">
            <a:extLst>
              <a:ext uri="{FF2B5EF4-FFF2-40B4-BE49-F238E27FC236}">
                <a16:creationId xmlns:a16="http://schemas.microsoft.com/office/drawing/2014/main" id="{A4C33431-AE54-D8E5-A552-95B15C680683}"/>
              </a:ext>
            </a:extLst>
          </p:cNvPr>
          <p:cNvSpPr txBox="1">
            <a:spLocks/>
          </p:cNvSpPr>
          <p:nvPr/>
        </p:nvSpPr>
        <p:spPr>
          <a:xfrm>
            <a:off x="716887" y="1194739"/>
            <a:ext cx="2772658" cy="393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r">
              <a:spcAft>
                <a:spcPts val="1600"/>
              </a:spcAft>
            </a:pP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 Advanced recommendation engine</a:t>
            </a:r>
          </a:p>
        </p:txBody>
      </p:sp>
      <p:pic>
        <p:nvPicPr>
          <p:cNvPr id="5" name="Picture 4" descr="A person pushing a cart full of boxes&#10;&#10;Description automatically generated with low confidence">
            <a:extLst>
              <a:ext uri="{FF2B5EF4-FFF2-40B4-BE49-F238E27FC236}">
                <a16:creationId xmlns:a16="http://schemas.microsoft.com/office/drawing/2014/main" id="{91AF9C33-2A58-A823-132D-0503510D8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78" y="2814300"/>
            <a:ext cx="2522316" cy="1679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 descr="A picture containing text, building, outdoor, sign">
            <a:extLst>
              <a:ext uri="{FF2B5EF4-FFF2-40B4-BE49-F238E27FC236}">
                <a16:creationId xmlns:a16="http://schemas.microsoft.com/office/drawing/2014/main" id="{EAEB9DBA-77CF-3661-DF5A-1CAAB4B46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530" y="1109618"/>
            <a:ext cx="2968304" cy="161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DBA605D-85BD-90E8-E250-9C07B5B8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682" y="2814300"/>
            <a:ext cx="2498374" cy="1679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175899-87F1-48D1-ECAF-7E68D39BF0C8}"/>
              </a:ext>
            </a:extLst>
          </p:cNvPr>
          <p:cNvSpPr txBox="1"/>
          <p:nvPr/>
        </p:nvSpPr>
        <p:spPr>
          <a:xfrm>
            <a:off x="854754" y="2202396"/>
            <a:ext cx="26785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  <a:sym typeface="Advent Pro"/>
              </a:rPr>
              <a:t>Recommendations contribute 35% of Amazon's revenue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3E54D-BE88-9AB4-B98E-40214DD44B8B}"/>
              </a:ext>
            </a:extLst>
          </p:cNvPr>
          <p:cNvSpPr txBox="1"/>
          <p:nvPr/>
        </p:nvSpPr>
        <p:spPr>
          <a:xfrm>
            <a:off x="716886" y="3180190"/>
            <a:ext cx="28164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  <a:sym typeface="Advent Pro"/>
              </a:rPr>
              <a:t>Boosts sales of slow-moving products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10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IKEA</a:t>
            </a:r>
            <a:endParaRPr dirty="0"/>
          </a:p>
        </p:txBody>
      </p:sp>
      <p:sp>
        <p:nvSpPr>
          <p:cNvPr id="23" name="Google Shape;1068;p45">
            <a:extLst>
              <a:ext uri="{FF2B5EF4-FFF2-40B4-BE49-F238E27FC236}">
                <a16:creationId xmlns:a16="http://schemas.microsoft.com/office/drawing/2014/main" id="{80246C06-17DD-3699-7D34-8FB064D99BB4}"/>
              </a:ext>
            </a:extLst>
          </p:cNvPr>
          <p:cNvSpPr/>
          <p:nvPr/>
        </p:nvSpPr>
        <p:spPr>
          <a:xfrm rot="2700000">
            <a:off x="5409298" y="1472705"/>
            <a:ext cx="164190" cy="16419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69;p45">
            <a:extLst>
              <a:ext uri="{FF2B5EF4-FFF2-40B4-BE49-F238E27FC236}">
                <a16:creationId xmlns:a16="http://schemas.microsoft.com/office/drawing/2014/main" id="{2F1F1FDB-CD62-0F03-D1FA-2EBF659785C6}"/>
              </a:ext>
            </a:extLst>
          </p:cNvPr>
          <p:cNvSpPr/>
          <p:nvPr/>
        </p:nvSpPr>
        <p:spPr>
          <a:xfrm rot="2700000">
            <a:off x="5409298" y="2432208"/>
            <a:ext cx="164190" cy="164190"/>
          </a:xfrm>
          <a:prstGeom prst="ellipse">
            <a:avLst/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070;p45">
            <a:extLst>
              <a:ext uri="{FF2B5EF4-FFF2-40B4-BE49-F238E27FC236}">
                <a16:creationId xmlns:a16="http://schemas.microsoft.com/office/drawing/2014/main" id="{5A8EB522-7E20-B1A2-EEC5-DB9B319E5995}"/>
              </a:ext>
            </a:extLst>
          </p:cNvPr>
          <p:cNvSpPr/>
          <p:nvPr/>
        </p:nvSpPr>
        <p:spPr>
          <a:xfrm rot="2700000">
            <a:off x="5402041" y="3380036"/>
            <a:ext cx="164190" cy="164190"/>
          </a:xfrm>
          <a:prstGeom prst="ellipse">
            <a:avLst/>
          </a:prstGeom>
          <a:gradFill>
            <a:gsLst>
              <a:gs pos="0">
                <a:srgbClr val="FAD647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Google Shape;1071;p45">
            <a:extLst>
              <a:ext uri="{FF2B5EF4-FFF2-40B4-BE49-F238E27FC236}">
                <a16:creationId xmlns:a16="http://schemas.microsoft.com/office/drawing/2014/main" id="{4C5EEF59-69B2-A997-DAD7-2196262DD61A}"/>
              </a:ext>
            </a:extLst>
          </p:cNvPr>
          <p:cNvCxnSpPr>
            <a:stCxn id="23" idx="5"/>
            <a:endCxn id="24" idx="1"/>
          </p:cNvCxnSpPr>
          <p:nvPr/>
        </p:nvCxnSpPr>
        <p:spPr>
          <a:xfrm>
            <a:off x="5491393" y="1636895"/>
            <a:ext cx="0" cy="79531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7" name="Google Shape;1072;p45">
            <a:extLst>
              <a:ext uri="{FF2B5EF4-FFF2-40B4-BE49-F238E27FC236}">
                <a16:creationId xmlns:a16="http://schemas.microsoft.com/office/drawing/2014/main" id="{4C512A5E-1A66-2B6C-509E-A303A924911C}"/>
              </a:ext>
            </a:extLst>
          </p:cNvPr>
          <p:cNvCxnSpPr>
            <a:cxnSpLocks/>
            <a:stCxn id="24" idx="5"/>
          </p:cNvCxnSpPr>
          <p:nvPr/>
        </p:nvCxnSpPr>
        <p:spPr>
          <a:xfrm flipH="1">
            <a:off x="5484136" y="2596398"/>
            <a:ext cx="7257" cy="8019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2" name="Google Shape;406;p31">
            <a:extLst>
              <a:ext uri="{FF2B5EF4-FFF2-40B4-BE49-F238E27FC236}">
                <a16:creationId xmlns:a16="http://schemas.microsoft.com/office/drawing/2014/main" id="{4F1AF0DD-8DFA-212F-A178-5CF246889E7C}"/>
              </a:ext>
            </a:extLst>
          </p:cNvPr>
          <p:cNvSpPr txBox="1">
            <a:spLocks/>
          </p:cNvSpPr>
          <p:nvPr/>
        </p:nvSpPr>
        <p:spPr>
          <a:xfrm>
            <a:off x="5607493" y="2321021"/>
            <a:ext cx="325696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</a:rPr>
              <a:t>C</a:t>
            </a:r>
            <a:r>
              <a:rPr lang="en-US" sz="1300" b="0" i="0" dirty="0">
                <a:solidFill>
                  <a:srgbClr val="000000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omplementary</a:t>
            </a: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 product suggestions</a:t>
            </a:r>
          </a:p>
        </p:txBody>
      </p:sp>
      <p:sp>
        <p:nvSpPr>
          <p:cNvPr id="43" name="Google Shape;406;p31">
            <a:extLst>
              <a:ext uri="{FF2B5EF4-FFF2-40B4-BE49-F238E27FC236}">
                <a16:creationId xmlns:a16="http://schemas.microsoft.com/office/drawing/2014/main" id="{9BC45DE9-E220-2200-8D35-C2E8607FE5F9}"/>
              </a:ext>
            </a:extLst>
          </p:cNvPr>
          <p:cNvSpPr txBox="1">
            <a:spLocks/>
          </p:cNvSpPr>
          <p:nvPr/>
        </p:nvSpPr>
        <p:spPr>
          <a:xfrm>
            <a:off x="5600236" y="3270545"/>
            <a:ext cx="325696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Introduced Augmented reality and Image recognition in the app</a:t>
            </a:r>
          </a:p>
        </p:txBody>
      </p:sp>
      <p:pic>
        <p:nvPicPr>
          <p:cNvPr id="7" name="Picture 6" descr="A sign on a building&#10;&#10;Description automatically generated with low confidence">
            <a:extLst>
              <a:ext uri="{FF2B5EF4-FFF2-40B4-BE49-F238E27FC236}">
                <a16:creationId xmlns:a16="http://schemas.microsoft.com/office/drawing/2014/main" id="{46C2A9F0-C881-84EB-C28A-4BE739FF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983" y="2931108"/>
            <a:ext cx="2968304" cy="1615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building, warehouse&#10;&#10;Description automatically generated">
            <a:extLst>
              <a:ext uri="{FF2B5EF4-FFF2-40B4-BE49-F238E27FC236}">
                <a16:creationId xmlns:a16="http://schemas.microsoft.com/office/drawing/2014/main" id="{2B3E2198-FAA1-D573-3914-EC362324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3" y="1173856"/>
            <a:ext cx="2522315" cy="167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picture containing text, person, yellow&#10;&#10;Description automatically generated">
            <a:extLst>
              <a:ext uri="{FF2B5EF4-FFF2-40B4-BE49-F238E27FC236}">
                <a16:creationId xmlns:a16="http://schemas.microsoft.com/office/drawing/2014/main" id="{C72238A1-276C-A27D-1B00-192106A6C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135" y="1173855"/>
            <a:ext cx="2522315" cy="1671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Google Shape;406;p31">
            <a:extLst>
              <a:ext uri="{FF2B5EF4-FFF2-40B4-BE49-F238E27FC236}">
                <a16:creationId xmlns:a16="http://schemas.microsoft.com/office/drawing/2014/main" id="{C4379C84-A6BA-E269-448F-F373417634EC}"/>
              </a:ext>
            </a:extLst>
          </p:cNvPr>
          <p:cNvSpPr txBox="1">
            <a:spLocks/>
          </p:cNvSpPr>
          <p:nvPr/>
        </p:nvSpPr>
        <p:spPr>
          <a:xfrm>
            <a:off x="5607493" y="1388765"/>
            <a:ext cx="3256967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Slab Light"/>
              <a:buNone/>
              <a:defRPr sz="2400" b="1" i="0" u="none" strike="noStrike" cap="none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US" sz="1300" b="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</a:rPr>
              <a:t>Initiated approaches for sustainable future</a:t>
            </a:r>
            <a:endParaRPr lang="en-US" sz="1300" b="0" dirty="0">
              <a:solidFill>
                <a:schemeClr val="dk1"/>
              </a:solidFill>
              <a:latin typeface="Roboto Slab Light"/>
              <a:ea typeface="Roboto Slab Light"/>
              <a:sym typeface="Roboto Slab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533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DE6232D-93F3-7B01-E1BE-78933CE5E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6" b="8957"/>
          <a:stretch/>
        </p:blipFill>
        <p:spPr>
          <a:xfrm>
            <a:off x="2942798" y="1082728"/>
            <a:ext cx="3420772" cy="1829891"/>
          </a:xfrm>
          <a:prstGeom prst="rect">
            <a:avLst/>
          </a:prstGeom>
        </p:spPr>
      </p:pic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54743" y="483900"/>
            <a:ext cx="7663543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RETAIL OVERVIEW</a:t>
            </a:r>
            <a:endParaRPr dirty="0"/>
          </a:p>
        </p:txBody>
      </p:sp>
      <p:sp>
        <p:nvSpPr>
          <p:cNvPr id="419" name="Google Shape;419;p32"/>
          <p:cNvSpPr txBox="1"/>
          <p:nvPr/>
        </p:nvSpPr>
        <p:spPr>
          <a:xfrm>
            <a:off x="-494889" y="1082728"/>
            <a:ext cx="2324100" cy="73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b="0" i="0" dirty="0">
                <a:solidFill>
                  <a:srgbClr val="464646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Seattle (US) - 10.5%</a:t>
            </a:r>
            <a:endParaRPr sz="1300" dirty="0">
              <a:solidFill>
                <a:srgbClr val="1F1A33"/>
              </a:solidFill>
              <a:latin typeface="Roboto Slab Light" panose="020B0604020202020204" charset="0"/>
              <a:ea typeface="Roboto Slab Light" panose="020B0604020202020204" charset="0"/>
              <a:cs typeface="Roboto Slab Light"/>
              <a:sym typeface="Roboto Slab Light"/>
            </a:endParaRPr>
          </a:p>
        </p:txBody>
      </p:sp>
      <p:sp>
        <p:nvSpPr>
          <p:cNvPr id="420" name="Google Shape;420;p32"/>
          <p:cNvSpPr txBox="1"/>
          <p:nvPr/>
        </p:nvSpPr>
        <p:spPr>
          <a:xfrm>
            <a:off x="6363569" y="1256228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New York City (US) - 3.1%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424" name="Google Shape;424;p32"/>
          <p:cNvSpPr txBox="1"/>
          <p:nvPr/>
        </p:nvSpPr>
        <p:spPr>
          <a:xfrm>
            <a:off x="6520518" y="1884025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Bengaluru (India) - 5%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427" name="Google Shape;427;p32"/>
          <p:cNvCxnSpPr>
            <a:cxnSpLocks/>
          </p:cNvCxnSpPr>
          <p:nvPr/>
        </p:nvCxnSpPr>
        <p:spPr>
          <a:xfrm>
            <a:off x="1829211" y="1256228"/>
            <a:ext cx="1741303" cy="51553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2"/>
          <p:cNvCxnSpPr>
            <a:cxnSpLocks/>
          </p:cNvCxnSpPr>
          <p:nvPr/>
        </p:nvCxnSpPr>
        <p:spPr>
          <a:xfrm flipH="1">
            <a:off x="5398518" y="2150879"/>
            <a:ext cx="1122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Google Shape;427;p32">
            <a:extLst>
              <a:ext uri="{FF2B5EF4-FFF2-40B4-BE49-F238E27FC236}">
                <a16:creationId xmlns:a16="http://schemas.microsoft.com/office/drawing/2014/main" id="{806C5F48-463F-C534-7DE7-507847D4029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19434" y="1505166"/>
            <a:ext cx="2429551" cy="33058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EBC3CC-330F-F010-0262-C3F172D2094B}"/>
              </a:ext>
            </a:extLst>
          </p:cNvPr>
          <p:cNvSpPr txBox="1"/>
          <p:nvPr/>
        </p:nvSpPr>
        <p:spPr>
          <a:xfrm>
            <a:off x="544008" y="2084688"/>
            <a:ext cx="481874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464646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Sunnyvale (US) - 3.1%.</a:t>
            </a:r>
            <a:endParaRPr lang="en-US" sz="1300" dirty="0">
              <a:latin typeface="Roboto Slab Light" panose="020B0604020202020204" charset="0"/>
              <a:ea typeface="Roboto Slab Light" panose="020B0604020202020204" charset="0"/>
            </a:endParaRPr>
          </a:p>
        </p:txBody>
      </p:sp>
      <p:cxnSp>
        <p:nvCxnSpPr>
          <p:cNvPr id="17" name="Google Shape;427;p32">
            <a:extLst>
              <a:ext uri="{FF2B5EF4-FFF2-40B4-BE49-F238E27FC236}">
                <a16:creationId xmlns:a16="http://schemas.microsoft.com/office/drawing/2014/main" id="{9F1177E5-C652-1B36-DF38-22C6A0C298F4}"/>
              </a:ext>
            </a:extLst>
          </p:cNvPr>
          <p:cNvCxnSpPr>
            <a:cxnSpLocks/>
          </p:cNvCxnSpPr>
          <p:nvPr/>
        </p:nvCxnSpPr>
        <p:spPr>
          <a:xfrm flipV="1">
            <a:off x="2416629" y="1884024"/>
            <a:ext cx="1184150" cy="3468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" name="Google Shape;427;p32">
            <a:extLst>
              <a:ext uri="{FF2B5EF4-FFF2-40B4-BE49-F238E27FC236}">
                <a16:creationId xmlns:a16="http://schemas.microsoft.com/office/drawing/2014/main" id="{DA623462-977B-E2E2-6E20-7B7217DDC84B}"/>
              </a:ext>
            </a:extLst>
          </p:cNvPr>
          <p:cNvCxnSpPr>
            <a:cxnSpLocks/>
          </p:cNvCxnSpPr>
          <p:nvPr/>
        </p:nvCxnSpPr>
        <p:spPr>
          <a:xfrm flipV="1">
            <a:off x="849086" y="3736072"/>
            <a:ext cx="2093711" cy="32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517110-FA71-0F06-E5D4-1611C05E01A3}"/>
              </a:ext>
            </a:extLst>
          </p:cNvPr>
          <p:cNvSpPr txBox="1"/>
          <p:nvPr/>
        </p:nvSpPr>
        <p:spPr>
          <a:xfrm>
            <a:off x="80522" y="3724994"/>
            <a:ext cx="188785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Roboto Slab Light" panose="020B0604020202020204" charset="0"/>
                <a:ea typeface="Roboto Slab Light" panose="020B0604020202020204" charset="0"/>
              </a:rPr>
              <a:t>64.6% hiring rate in Jul 2022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750DDF-DA82-8973-04D4-78082DEDB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798" y="2648126"/>
            <a:ext cx="3420771" cy="18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4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– DATA ANALYST</a:t>
            </a:r>
            <a:endParaRPr dirty="0"/>
          </a:p>
        </p:txBody>
      </p:sp>
      <p:sp>
        <p:nvSpPr>
          <p:cNvPr id="992" name="Google Shape;992;p44"/>
          <p:cNvSpPr/>
          <p:nvPr/>
        </p:nvSpPr>
        <p:spPr>
          <a:xfrm>
            <a:off x="124124" y="2859618"/>
            <a:ext cx="2050500" cy="1279200"/>
          </a:xfrm>
          <a:prstGeom prst="roundRect">
            <a:avLst>
              <a:gd name="adj" fmla="val 16840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5" name="Google Shape;995;p44"/>
          <p:cNvSpPr/>
          <p:nvPr/>
        </p:nvSpPr>
        <p:spPr>
          <a:xfrm>
            <a:off x="2567507" y="2830824"/>
            <a:ext cx="2050500" cy="1279200"/>
          </a:xfrm>
          <a:prstGeom prst="roundRect">
            <a:avLst>
              <a:gd name="adj" fmla="val 1684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7" name="Google Shape;997;p44"/>
          <p:cNvSpPr txBox="1"/>
          <p:nvPr/>
        </p:nvSpPr>
        <p:spPr>
          <a:xfrm>
            <a:off x="2728306" y="2840175"/>
            <a:ext cx="16587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AVERAGE DATA ANALYST SALARY IN AMAZON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998" name="Google Shape;998;p44"/>
          <p:cNvSpPr/>
          <p:nvPr/>
        </p:nvSpPr>
        <p:spPr>
          <a:xfrm>
            <a:off x="2575049" y="1200093"/>
            <a:ext cx="2050500" cy="1279200"/>
          </a:xfrm>
          <a:prstGeom prst="roundRect">
            <a:avLst>
              <a:gd name="adj" fmla="val 1684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99" name="Google Shape;999;p44"/>
          <p:cNvSpPr txBox="1"/>
          <p:nvPr/>
        </p:nvSpPr>
        <p:spPr>
          <a:xfrm>
            <a:off x="2607902" y="1616343"/>
            <a:ext cx="2010308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Work with cross-functional teams to offer research and business areas insights.</a:t>
            </a:r>
            <a:endParaRPr lang="en-US"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  <p:sp>
        <p:nvSpPr>
          <p:cNvPr id="1000" name="Google Shape;1000;p44"/>
          <p:cNvSpPr/>
          <p:nvPr/>
        </p:nvSpPr>
        <p:spPr>
          <a:xfrm>
            <a:off x="861024" y="1548531"/>
            <a:ext cx="582300" cy="5823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02" name="Google Shape;1002;p44"/>
          <p:cNvCxnSpPr>
            <a:stCxn id="1000" idx="4"/>
            <a:endCxn id="992" idx="0"/>
          </p:cNvCxnSpPr>
          <p:nvPr/>
        </p:nvCxnSpPr>
        <p:spPr>
          <a:xfrm flipH="1">
            <a:off x="1149374" y="2130831"/>
            <a:ext cx="2800" cy="7287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44"/>
          <p:cNvCxnSpPr>
            <a:stCxn id="1000" idx="6"/>
            <a:endCxn id="998" idx="1"/>
          </p:cNvCxnSpPr>
          <p:nvPr/>
        </p:nvCxnSpPr>
        <p:spPr>
          <a:xfrm>
            <a:off x="1443324" y="1839681"/>
            <a:ext cx="1131725" cy="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44"/>
          <p:cNvCxnSpPr>
            <a:stCxn id="995" idx="3"/>
          </p:cNvCxnSpPr>
          <p:nvPr/>
        </p:nvCxnSpPr>
        <p:spPr>
          <a:xfrm rot="10800000" flipH="1">
            <a:off x="4618007" y="1941924"/>
            <a:ext cx="1311600" cy="152850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05" name="Google Shape;1005;p44"/>
          <p:cNvGrpSpPr/>
          <p:nvPr/>
        </p:nvGrpSpPr>
        <p:grpSpPr>
          <a:xfrm>
            <a:off x="5757274" y="1715761"/>
            <a:ext cx="2831443" cy="2943839"/>
            <a:chOff x="5599577" y="1690172"/>
            <a:chExt cx="2831443" cy="2943839"/>
          </a:xfrm>
        </p:grpSpPr>
        <p:grpSp>
          <p:nvGrpSpPr>
            <p:cNvPr id="1006" name="Google Shape;1006;p44"/>
            <p:cNvGrpSpPr/>
            <p:nvPr/>
          </p:nvGrpSpPr>
          <p:grpSpPr>
            <a:xfrm>
              <a:off x="7481255" y="3266250"/>
              <a:ext cx="625200" cy="1366500"/>
              <a:chOff x="7430118" y="3287700"/>
              <a:chExt cx="625200" cy="1366500"/>
            </a:xfrm>
          </p:grpSpPr>
          <p:grpSp>
            <p:nvGrpSpPr>
              <p:cNvPr id="1007" name="Google Shape;1007;p44"/>
              <p:cNvGrpSpPr/>
              <p:nvPr/>
            </p:nvGrpSpPr>
            <p:grpSpPr>
              <a:xfrm>
                <a:off x="7430118" y="3287700"/>
                <a:ext cx="625200" cy="1366500"/>
                <a:chOff x="5323468" y="3287700"/>
                <a:chExt cx="625200" cy="1366500"/>
              </a:xfrm>
            </p:grpSpPr>
            <p:cxnSp>
              <p:nvCxnSpPr>
                <p:cNvPr id="1008" name="Google Shape;1008;p44"/>
                <p:cNvCxnSpPr/>
                <p:nvPr/>
              </p:nvCxnSpPr>
              <p:spPr>
                <a:xfrm rot="10800000">
                  <a:off x="5891350" y="3287700"/>
                  <a:ext cx="0" cy="1366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9" name="Google Shape;1009;p44"/>
                <p:cNvCxnSpPr/>
                <p:nvPr/>
              </p:nvCxnSpPr>
              <p:spPr>
                <a:xfrm>
                  <a:off x="5323468" y="4150705"/>
                  <a:ext cx="625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1010" name="Google Shape;1010;p44"/>
              <p:cNvCxnSpPr/>
              <p:nvPr/>
            </p:nvCxnSpPr>
            <p:spPr>
              <a:xfrm rot="10800000">
                <a:off x="7487100" y="3287700"/>
                <a:ext cx="0" cy="13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011" name="Google Shape;1011;p44"/>
            <p:cNvSpPr/>
            <p:nvPr/>
          </p:nvSpPr>
          <p:spPr>
            <a:xfrm>
              <a:off x="7446778" y="2671057"/>
              <a:ext cx="694184" cy="799730"/>
            </a:xfrm>
            <a:custGeom>
              <a:avLst/>
              <a:gdLst/>
              <a:ahLst/>
              <a:cxnLst/>
              <a:rect l="l" t="t" r="r" b="b"/>
              <a:pathLst>
                <a:path w="6998" h="8062" extrusionOk="0">
                  <a:moveTo>
                    <a:pt x="1787" y="1"/>
                  </a:moveTo>
                  <a:cubicBezTo>
                    <a:pt x="797" y="1"/>
                    <a:pt x="1" y="823"/>
                    <a:pt x="35" y="1813"/>
                  </a:cubicBezTo>
                  <a:lnTo>
                    <a:pt x="253" y="8061"/>
                  </a:lnTo>
                  <a:lnTo>
                    <a:pt x="6746" y="8061"/>
                  </a:lnTo>
                  <a:lnTo>
                    <a:pt x="6964" y="1813"/>
                  </a:lnTo>
                  <a:cubicBezTo>
                    <a:pt x="6997" y="823"/>
                    <a:pt x="6202" y="1"/>
                    <a:pt x="5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4"/>
            <p:cNvSpPr/>
            <p:nvPr/>
          </p:nvSpPr>
          <p:spPr>
            <a:xfrm>
              <a:off x="7298672" y="3102674"/>
              <a:ext cx="918866" cy="1324584"/>
            </a:xfrm>
            <a:custGeom>
              <a:avLst/>
              <a:gdLst/>
              <a:ahLst/>
              <a:cxnLst/>
              <a:rect l="l" t="t" r="r" b="b"/>
              <a:pathLst>
                <a:path w="9263" h="13353" extrusionOk="0">
                  <a:moveTo>
                    <a:pt x="5657" y="0"/>
                  </a:moveTo>
                  <a:lnTo>
                    <a:pt x="1034" y="481"/>
                  </a:lnTo>
                  <a:cubicBezTo>
                    <a:pt x="1034" y="481"/>
                    <a:pt x="0" y="3206"/>
                    <a:pt x="779" y="7420"/>
                  </a:cubicBezTo>
                  <a:cubicBezTo>
                    <a:pt x="1376" y="10656"/>
                    <a:pt x="3200" y="12617"/>
                    <a:pt x="4015" y="13352"/>
                  </a:cubicBezTo>
                  <a:lnTo>
                    <a:pt x="4875" y="13086"/>
                  </a:lnTo>
                  <a:lnTo>
                    <a:pt x="4892" y="12567"/>
                  </a:lnTo>
                  <a:cubicBezTo>
                    <a:pt x="1907" y="7964"/>
                    <a:pt x="4018" y="3482"/>
                    <a:pt x="4018" y="3482"/>
                  </a:cubicBezTo>
                  <a:lnTo>
                    <a:pt x="4018" y="3482"/>
                  </a:lnTo>
                  <a:cubicBezTo>
                    <a:pt x="4734" y="3660"/>
                    <a:pt x="5496" y="3721"/>
                    <a:pt x="6205" y="3721"/>
                  </a:cubicBezTo>
                  <a:cubicBezTo>
                    <a:pt x="7741" y="3721"/>
                    <a:pt x="9024" y="3434"/>
                    <a:pt x="9024" y="3434"/>
                  </a:cubicBezTo>
                  <a:lnTo>
                    <a:pt x="9263" y="1891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4"/>
            <p:cNvSpPr/>
            <p:nvPr/>
          </p:nvSpPr>
          <p:spPr>
            <a:xfrm>
              <a:off x="7696960" y="4349215"/>
              <a:ext cx="176572" cy="284796"/>
            </a:xfrm>
            <a:custGeom>
              <a:avLst/>
              <a:gdLst/>
              <a:ahLst/>
              <a:cxnLst/>
              <a:rect l="l" t="t" r="r" b="b"/>
              <a:pathLst>
                <a:path w="1780" h="2871" extrusionOk="0">
                  <a:moveTo>
                    <a:pt x="877" y="1"/>
                  </a:moveTo>
                  <a:lnTo>
                    <a:pt x="0" y="786"/>
                  </a:lnTo>
                  <a:cubicBezTo>
                    <a:pt x="249" y="1011"/>
                    <a:pt x="403" y="1121"/>
                    <a:pt x="403" y="1121"/>
                  </a:cubicBezTo>
                  <a:lnTo>
                    <a:pt x="152" y="2871"/>
                  </a:lnTo>
                  <a:lnTo>
                    <a:pt x="152" y="2871"/>
                  </a:lnTo>
                  <a:lnTo>
                    <a:pt x="1780" y="1199"/>
                  </a:lnTo>
                  <a:cubicBezTo>
                    <a:pt x="1433" y="799"/>
                    <a:pt x="1135" y="399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4"/>
            <p:cNvSpPr/>
            <p:nvPr/>
          </p:nvSpPr>
          <p:spPr>
            <a:xfrm>
              <a:off x="7638333" y="3102674"/>
              <a:ext cx="792687" cy="598161"/>
            </a:xfrm>
            <a:custGeom>
              <a:avLst/>
              <a:gdLst/>
              <a:ahLst/>
              <a:cxnLst/>
              <a:rect l="l" t="t" r="r" b="b"/>
              <a:pathLst>
                <a:path w="7991" h="6030" extrusionOk="0">
                  <a:moveTo>
                    <a:pt x="2233" y="0"/>
                  </a:moveTo>
                  <a:lnTo>
                    <a:pt x="2300" y="1665"/>
                  </a:lnTo>
                  <a:lnTo>
                    <a:pt x="5187" y="1941"/>
                  </a:lnTo>
                  <a:lnTo>
                    <a:pt x="111" y="4882"/>
                  </a:lnTo>
                  <a:lnTo>
                    <a:pt x="0" y="5684"/>
                  </a:lnTo>
                  <a:lnTo>
                    <a:pt x="622" y="6030"/>
                  </a:lnTo>
                  <a:cubicBezTo>
                    <a:pt x="2501" y="5657"/>
                    <a:pt x="7474" y="4509"/>
                    <a:pt x="7705" y="2703"/>
                  </a:cubicBezTo>
                  <a:cubicBezTo>
                    <a:pt x="7991" y="470"/>
                    <a:pt x="2234" y="1"/>
                    <a:pt x="22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4"/>
            <p:cNvSpPr/>
            <p:nvPr/>
          </p:nvSpPr>
          <p:spPr>
            <a:xfrm>
              <a:off x="7532387" y="3586867"/>
              <a:ext cx="167644" cy="264560"/>
            </a:xfrm>
            <a:custGeom>
              <a:avLst/>
              <a:gdLst/>
              <a:ahLst/>
              <a:cxnLst/>
              <a:rect l="l" t="t" r="r" b="b"/>
              <a:pathLst>
                <a:path w="1690" h="2667" extrusionOk="0">
                  <a:moveTo>
                    <a:pt x="1179" y="1"/>
                  </a:moveTo>
                  <a:lnTo>
                    <a:pt x="1" y="682"/>
                  </a:lnTo>
                  <a:cubicBezTo>
                    <a:pt x="1" y="682"/>
                    <a:pt x="585" y="2539"/>
                    <a:pt x="622" y="2659"/>
                  </a:cubicBezTo>
                  <a:cubicBezTo>
                    <a:pt x="623" y="2664"/>
                    <a:pt x="625" y="2666"/>
                    <a:pt x="627" y="2666"/>
                  </a:cubicBezTo>
                  <a:cubicBezTo>
                    <a:pt x="679" y="2666"/>
                    <a:pt x="974" y="1280"/>
                    <a:pt x="974" y="1280"/>
                  </a:cubicBezTo>
                  <a:cubicBezTo>
                    <a:pt x="974" y="1280"/>
                    <a:pt x="1247" y="1236"/>
                    <a:pt x="1690" y="1149"/>
                  </a:cubicBezTo>
                  <a:lnTo>
                    <a:pt x="11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4"/>
            <p:cNvSpPr/>
            <p:nvPr/>
          </p:nvSpPr>
          <p:spPr>
            <a:xfrm>
              <a:off x="7362557" y="2387346"/>
              <a:ext cx="547273" cy="774732"/>
            </a:xfrm>
            <a:custGeom>
              <a:avLst/>
              <a:gdLst/>
              <a:ahLst/>
              <a:cxnLst/>
              <a:rect l="l" t="t" r="r" b="b"/>
              <a:pathLst>
                <a:path w="5517" h="7810" extrusionOk="0">
                  <a:moveTo>
                    <a:pt x="1629" y="0"/>
                  </a:moveTo>
                  <a:cubicBezTo>
                    <a:pt x="196" y="53"/>
                    <a:pt x="1" y="484"/>
                    <a:pt x="98" y="1816"/>
                  </a:cubicBezTo>
                  <a:cubicBezTo>
                    <a:pt x="219" y="3431"/>
                    <a:pt x="239" y="7661"/>
                    <a:pt x="390" y="7692"/>
                  </a:cubicBezTo>
                  <a:cubicBezTo>
                    <a:pt x="834" y="7775"/>
                    <a:pt x="1278" y="7809"/>
                    <a:pt x="1706" y="7809"/>
                  </a:cubicBezTo>
                  <a:cubicBezTo>
                    <a:pt x="3504" y="7809"/>
                    <a:pt x="5013" y="7211"/>
                    <a:pt x="5013" y="7211"/>
                  </a:cubicBezTo>
                  <a:cubicBezTo>
                    <a:pt x="5013" y="7211"/>
                    <a:pt x="5517" y="1141"/>
                    <a:pt x="4576" y="614"/>
                  </a:cubicBezTo>
                  <a:cubicBezTo>
                    <a:pt x="4372" y="501"/>
                    <a:pt x="4167" y="406"/>
                    <a:pt x="3972" y="329"/>
                  </a:cubicBezTo>
                  <a:lnTo>
                    <a:pt x="2613" y="708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4"/>
            <p:cNvSpPr/>
            <p:nvPr/>
          </p:nvSpPr>
          <p:spPr>
            <a:xfrm>
              <a:off x="7519094" y="2386850"/>
              <a:ext cx="237578" cy="112292"/>
            </a:xfrm>
            <a:custGeom>
              <a:avLst/>
              <a:gdLst/>
              <a:ahLst/>
              <a:cxnLst/>
              <a:rect l="l" t="t" r="r" b="b"/>
              <a:pathLst>
                <a:path w="2395" h="1132" extrusionOk="0">
                  <a:moveTo>
                    <a:pt x="359" y="0"/>
                  </a:moveTo>
                  <a:cubicBezTo>
                    <a:pt x="251" y="0"/>
                    <a:pt x="148" y="2"/>
                    <a:pt x="51" y="5"/>
                  </a:cubicBezTo>
                  <a:cubicBezTo>
                    <a:pt x="0" y="418"/>
                    <a:pt x="81" y="1019"/>
                    <a:pt x="944" y="1116"/>
                  </a:cubicBezTo>
                  <a:cubicBezTo>
                    <a:pt x="1029" y="1126"/>
                    <a:pt x="1110" y="1131"/>
                    <a:pt x="1186" y="1131"/>
                  </a:cubicBezTo>
                  <a:cubicBezTo>
                    <a:pt x="1972" y="1131"/>
                    <a:pt x="2281" y="628"/>
                    <a:pt x="2394" y="334"/>
                  </a:cubicBezTo>
                  <a:cubicBezTo>
                    <a:pt x="1700" y="62"/>
                    <a:pt x="1132" y="18"/>
                    <a:pt x="1132" y="18"/>
                  </a:cubicBezTo>
                  <a:cubicBezTo>
                    <a:pt x="844" y="7"/>
                    <a:pt x="589" y="0"/>
                    <a:pt x="359" y="0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4"/>
            <p:cNvSpPr/>
            <p:nvPr/>
          </p:nvSpPr>
          <p:spPr>
            <a:xfrm>
              <a:off x="7386861" y="2958835"/>
              <a:ext cx="477636" cy="203256"/>
            </a:xfrm>
            <a:custGeom>
              <a:avLst/>
              <a:gdLst/>
              <a:ahLst/>
              <a:cxnLst/>
              <a:rect l="l" t="t" r="r" b="b"/>
              <a:pathLst>
                <a:path w="4815" h="2049" extrusionOk="0">
                  <a:moveTo>
                    <a:pt x="1" y="0"/>
                  </a:moveTo>
                  <a:cubicBezTo>
                    <a:pt x="38" y="1074"/>
                    <a:pt x="78" y="1917"/>
                    <a:pt x="145" y="1931"/>
                  </a:cubicBezTo>
                  <a:cubicBezTo>
                    <a:pt x="589" y="2014"/>
                    <a:pt x="1033" y="2048"/>
                    <a:pt x="1461" y="2048"/>
                  </a:cubicBezTo>
                  <a:cubicBezTo>
                    <a:pt x="3259" y="2048"/>
                    <a:pt x="4768" y="1450"/>
                    <a:pt x="4768" y="1450"/>
                  </a:cubicBezTo>
                  <a:cubicBezTo>
                    <a:pt x="4768" y="1450"/>
                    <a:pt x="4788" y="1195"/>
                    <a:pt x="4815" y="786"/>
                  </a:cubicBez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4"/>
            <p:cNvSpPr/>
            <p:nvPr/>
          </p:nvSpPr>
          <p:spPr>
            <a:xfrm>
              <a:off x="6612904" y="1928449"/>
              <a:ext cx="803401" cy="679106"/>
            </a:xfrm>
            <a:custGeom>
              <a:avLst/>
              <a:gdLst/>
              <a:ahLst/>
              <a:cxnLst/>
              <a:rect l="l" t="t" r="r" b="b"/>
              <a:pathLst>
                <a:path w="8099" h="6846" extrusionOk="0">
                  <a:moveTo>
                    <a:pt x="4357" y="0"/>
                  </a:moveTo>
                  <a:cubicBezTo>
                    <a:pt x="1976" y="0"/>
                    <a:pt x="1" y="4623"/>
                    <a:pt x="1" y="4623"/>
                  </a:cubicBezTo>
                  <a:lnTo>
                    <a:pt x="7491" y="6845"/>
                  </a:lnTo>
                  <a:lnTo>
                    <a:pt x="8098" y="2615"/>
                  </a:lnTo>
                  <a:cubicBezTo>
                    <a:pt x="8098" y="2615"/>
                    <a:pt x="7118" y="386"/>
                    <a:pt x="4623" y="20"/>
                  </a:cubicBezTo>
                  <a:cubicBezTo>
                    <a:pt x="4534" y="7"/>
                    <a:pt x="4445" y="0"/>
                    <a:pt x="435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4"/>
            <p:cNvSpPr/>
            <p:nvPr/>
          </p:nvSpPr>
          <p:spPr>
            <a:xfrm>
              <a:off x="5599577" y="2028839"/>
              <a:ext cx="877898" cy="658969"/>
            </a:xfrm>
            <a:custGeom>
              <a:avLst/>
              <a:gdLst/>
              <a:ahLst/>
              <a:cxnLst/>
              <a:rect l="l" t="t" r="r" b="b"/>
              <a:pathLst>
                <a:path w="8850" h="6643" extrusionOk="0">
                  <a:moveTo>
                    <a:pt x="2183" y="1"/>
                  </a:moveTo>
                  <a:cubicBezTo>
                    <a:pt x="1699" y="1"/>
                    <a:pt x="1222" y="61"/>
                    <a:pt x="769" y="200"/>
                  </a:cubicBezTo>
                  <a:lnTo>
                    <a:pt x="0" y="5561"/>
                  </a:lnTo>
                  <a:lnTo>
                    <a:pt x="7537" y="6642"/>
                  </a:lnTo>
                  <a:lnTo>
                    <a:pt x="8849" y="2539"/>
                  </a:lnTo>
                  <a:cubicBezTo>
                    <a:pt x="8849" y="2539"/>
                    <a:pt x="5335" y="1"/>
                    <a:pt x="218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4"/>
            <p:cNvSpPr/>
            <p:nvPr/>
          </p:nvSpPr>
          <p:spPr>
            <a:xfrm>
              <a:off x="5599577" y="2140339"/>
              <a:ext cx="1781686" cy="687935"/>
            </a:xfrm>
            <a:custGeom>
              <a:avLst/>
              <a:gdLst/>
              <a:ahLst/>
              <a:cxnLst/>
              <a:rect l="l" t="t" r="r" b="b"/>
              <a:pathLst>
                <a:path w="17961" h="6935" extrusionOk="0">
                  <a:moveTo>
                    <a:pt x="7796" y="1"/>
                  </a:moveTo>
                  <a:cubicBezTo>
                    <a:pt x="3361" y="1"/>
                    <a:pt x="309" y="2289"/>
                    <a:pt x="309" y="2289"/>
                  </a:cubicBezTo>
                  <a:lnTo>
                    <a:pt x="0" y="4437"/>
                  </a:lnTo>
                  <a:lnTo>
                    <a:pt x="17387" y="6935"/>
                  </a:lnTo>
                  <a:lnTo>
                    <a:pt x="17960" y="2933"/>
                  </a:lnTo>
                  <a:cubicBezTo>
                    <a:pt x="17960" y="2933"/>
                    <a:pt x="14862" y="839"/>
                    <a:pt x="9517" y="117"/>
                  </a:cubicBezTo>
                  <a:cubicBezTo>
                    <a:pt x="8924" y="37"/>
                    <a:pt x="8350" y="1"/>
                    <a:pt x="7796" y="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AAD2BB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4"/>
            <p:cNvSpPr/>
            <p:nvPr/>
          </p:nvSpPr>
          <p:spPr>
            <a:xfrm>
              <a:off x="6018102" y="1690172"/>
              <a:ext cx="223294" cy="209108"/>
            </a:xfrm>
            <a:custGeom>
              <a:avLst/>
              <a:gdLst/>
              <a:ahLst/>
              <a:cxnLst/>
              <a:rect l="l" t="t" r="r" b="b"/>
              <a:pathLst>
                <a:path w="2251" h="2108" extrusionOk="0">
                  <a:moveTo>
                    <a:pt x="1123" y="0"/>
                  </a:moveTo>
                  <a:cubicBezTo>
                    <a:pt x="607" y="0"/>
                    <a:pt x="158" y="379"/>
                    <a:pt x="81" y="905"/>
                  </a:cubicBezTo>
                  <a:cubicBezTo>
                    <a:pt x="1" y="1478"/>
                    <a:pt x="400" y="2013"/>
                    <a:pt x="974" y="2096"/>
                  </a:cubicBezTo>
                  <a:cubicBezTo>
                    <a:pt x="1025" y="2104"/>
                    <a:pt x="1077" y="2107"/>
                    <a:pt x="1127" y="2107"/>
                  </a:cubicBezTo>
                  <a:cubicBezTo>
                    <a:pt x="1643" y="2107"/>
                    <a:pt x="2093" y="1729"/>
                    <a:pt x="2170" y="1204"/>
                  </a:cubicBezTo>
                  <a:cubicBezTo>
                    <a:pt x="2250" y="626"/>
                    <a:pt x="1851" y="92"/>
                    <a:pt x="1276" y="11"/>
                  </a:cubicBezTo>
                  <a:cubicBezTo>
                    <a:pt x="1225" y="4"/>
                    <a:pt x="1174" y="0"/>
                    <a:pt x="1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4"/>
            <p:cNvSpPr/>
            <p:nvPr/>
          </p:nvSpPr>
          <p:spPr>
            <a:xfrm>
              <a:off x="7162769" y="2882947"/>
              <a:ext cx="344711" cy="151177"/>
            </a:xfrm>
            <a:custGeom>
              <a:avLst/>
              <a:gdLst/>
              <a:ahLst/>
              <a:cxnLst/>
              <a:rect l="l" t="t" r="r" b="b"/>
              <a:pathLst>
                <a:path w="3475" h="1524" extrusionOk="0">
                  <a:moveTo>
                    <a:pt x="956" y="1"/>
                  </a:moveTo>
                  <a:cubicBezTo>
                    <a:pt x="936" y="1"/>
                    <a:pt x="919" y="3"/>
                    <a:pt x="907" y="9"/>
                  </a:cubicBezTo>
                  <a:cubicBezTo>
                    <a:pt x="769" y="80"/>
                    <a:pt x="1296" y="503"/>
                    <a:pt x="1296" y="503"/>
                  </a:cubicBezTo>
                  <a:cubicBezTo>
                    <a:pt x="706" y="453"/>
                    <a:pt x="266" y="120"/>
                    <a:pt x="119" y="120"/>
                  </a:cubicBezTo>
                  <a:cubicBezTo>
                    <a:pt x="98" y="120"/>
                    <a:pt x="83" y="127"/>
                    <a:pt x="75" y="141"/>
                  </a:cubicBezTo>
                  <a:cubicBezTo>
                    <a:pt x="0" y="262"/>
                    <a:pt x="148" y="382"/>
                    <a:pt x="558" y="651"/>
                  </a:cubicBezTo>
                  <a:cubicBezTo>
                    <a:pt x="964" y="919"/>
                    <a:pt x="1931" y="1024"/>
                    <a:pt x="1931" y="1024"/>
                  </a:cubicBezTo>
                  <a:cubicBezTo>
                    <a:pt x="1931" y="1024"/>
                    <a:pt x="2374" y="1255"/>
                    <a:pt x="3086" y="1523"/>
                  </a:cubicBezTo>
                  <a:lnTo>
                    <a:pt x="3475" y="1000"/>
                  </a:lnTo>
                  <a:lnTo>
                    <a:pt x="3203" y="355"/>
                  </a:lnTo>
                  <a:lnTo>
                    <a:pt x="1666" y="275"/>
                  </a:lnTo>
                  <a:cubicBezTo>
                    <a:pt x="1666" y="275"/>
                    <a:pt x="1153" y="1"/>
                    <a:pt x="956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4"/>
            <p:cNvSpPr/>
            <p:nvPr/>
          </p:nvSpPr>
          <p:spPr>
            <a:xfrm>
              <a:off x="7468800" y="2452520"/>
              <a:ext cx="541321" cy="660259"/>
            </a:xfrm>
            <a:custGeom>
              <a:avLst/>
              <a:gdLst/>
              <a:ahLst/>
              <a:cxnLst/>
              <a:rect l="l" t="t" r="r" b="b"/>
              <a:pathLst>
                <a:path w="5457" h="6656" extrusionOk="0">
                  <a:moveTo>
                    <a:pt x="3566" y="1"/>
                  </a:moveTo>
                  <a:lnTo>
                    <a:pt x="3194" y="978"/>
                  </a:lnTo>
                  <a:cubicBezTo>
                    <a:pt x="3039" y="2086"/>
                    <a:pt x="3160" y="4852"/>
                    <a:pt x="3160" y="4852"/>
                  </a:cubicBezTo>
                  <a:lnTo>
                    <a:pt x="118" y="4694"/>
                  </a:lnTo>
                  <a:cubicBezTo>
                    <a:pt x="61" y="5007"/>
                    <a:pt x="7" y="5413"/>
                    <a:pt x="1" y="5862"/>
                  </a:cubicBezTo>
                  <a:cubicBezTo>
                    <a:pt x="800" y="6165"/>
                    <a:pt x="1934" y="6514"/>
                    <a:pt x="3160" y="6635"/>
                  </a:cubicBezTo>
                  <a:cubicBezTo>
                    <a:pt x="3300" y="6649"/>
                    <a:pt x="3431" y="6655"/>
                    <a:pt x="3553" y="6655"/>
                  </a:cubicBezTo>
                  <a:cubicBezTo>
                    <a:pt x="5456" y="6655"/>
                    <a:pt x="5259" y="5047"/>
                    <a:pt x="5268" y="3701"/>
                  </a:cubicBezTo>
                  <a:cubicBezTo>
                    <a:pt x="5281" y="2270"/>
                    <a:pt x="4503" y="656"/>
                    <a:pt x="3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4"/>
            <p:cNvSpPr/>
            <p:nvPr/>
          </p:nvSpPr>
          <p:spPr>
            <a:xfrm>
              <a:off x="7414240" y="1801771"/>
              <a:ext cx="588142" cy="532294"/>
            </a:xfrm>
            <a:custGeom>
              <a:avLst/>
              <a:gdLst/>
              <a:ahLst/>
              <a:cxnLst/>
              <a:rect l="l" t="t" r="r" b="b"/>
              <a:pathLst>
                <a:path w="5929" h="5366" extrusionOk="0">
                  <a:moveTo>
                    <a:pt x="2776" y="1"/>
                  </a:moveTo>
                  <a:cubicBezTo>
                    <a:pt x="2766" y="1"/>
                    <a:pt x="2756" y="1"/>
                    <a:pt x="2746" y="1"/>
                  </a:cubicBezTo>
                  <a:cubicBezTo>
                    <a:pt x="2018" y="25"/>
                    <a:pt x="1890" y="626"/>
                    <a:pt x="1890" y="626"/>
                  </a:cubicBezTo>
                  <a:cubicBezTo>
                    <a:pt x="1890" y="626"/>
                    <a:pt x="1692" y="352"/>
                    <a:pt x="1361" y="352"/>
                  </a:cubicBezTo>
                  <a:cubicBezTo>
                    <a:pt x="1251" y="352"/>
                    <a:pt x="1125" y="383"/>
                    <a:pt x="987" y="465"/>
                  </a:cubicBezTo>
                  <a:cubicBezTo>
                    <a:pt x="436" y="793"/>
                    <a:pt x="621" y="1317"/>
                    <a:pt x="621" y="1317"/>
                  </a:cubicBezTo>
                  <a:cubicBezTo>
                    <a:pt x="621" y="1317"/>
                    <a:pt x="0" y="1357"/>
                    <a:pt x="67" y="1918"/>
                  </a:cubicBezTo>
                  <a:cubicBezTo>
                    <a:pt x="138" y="2482"/>
                    <a:pt x="433" y="2539"/>
                    <a:pt x="326" y="2919"/>
                  </a:cubicBezTo>
                  <a:cubicBezTo>
                    <a:pt x="219" y="3298"/>
                    <a:pt x="292" y="3469"/>
                    <a:pt x="467" y="3660"/>
                  </a:cubicBezTo>
                  <a:cubicBezTo>
                    <a:pt x="467" y="3660"/>
                    <a:pt x="282" y="4036"/>
                    <a:pt x="513" y="4244"/>
                  </a:cubicBezTo>
                  <a:cubicBezTo>
                    <a:pt x="595" y="4319"/>
                    <a:pt x="696" y="4343"/>
                    <a:pt x="791" y="4343"/>
                  </a:cubicBezTo>
                  <a:cubicBezTo>
                    <a:pt x="968" y="4343"/>
                    <a:pt x="1128" y="4261"/>
                    <a:pt x="1128" y="4261"/>
                  </a:cubicBezTo>
                  <a:lnTo>
                    <a:pt x="2921" y="5255"/>
                  </a:lnTo>
                  <a:cubicBezTo>
                    <a:pt x="2921" y="5255"/>
                    <a:pt x="3155" y="5365"/>
                    <a:pt x="3417" y="5365"/>
                  </a:cubicBezTo>
                  <a:cubicBezTo>
                    <a:pt x="3624" y="5365"/>
                    <a:pt x="3849" y="5296"/>
                    <a:pt x="3989" y="5050"/>
                  </a:cubicBezTo>
                  <a:cubicBezTo>
                    <a:pt x="3989" y="5050"/>
                    <a:pt x="3997" y="5051"/>
                    <a:pt x="4015" y="5051"/>
                  </a:cubicBezTo>
                  <a:cubicBezTo>
                    <a:pt x="4100" y="5051"/>
                    <a:pt x="4392" y="5030"/>
                    <a:pt x="4885" y="4782"/>
                  </a:cubicBezTo>
                  <a:cubicBezTo>
                    <a:pt x="4922" y="4765"/>
                    <a:pt x="5402" y="4788"/>
                    <a:pt x="5549" y="4335"/>
                  </a:cubicBezTo>
                  <a:cubicBezTo>
                    <a:pt x="5701" y="3882"/>
                    <a:pt x="5378" y="3634"/>
                    <a:pt x="5378" y="3634"/>
                  </a:cubicBezTo>
                  <a:cubicBezTo>
                    <a:pt x="5378" y="3634"/>
                    <a:pt x="5929" y="3181"/>
                    <a:pt x="5681" y="2697"/>
                  </a:cubicBezTo>
                  <a:cubicBezTo>
                    <a:pt x="5436" y="2217"/>
                    <a:pt x="5080" y="2452"/>
                    <a:pt x="4827" y="2109"/>
                  </a:cubicBezTo>
                  <a:cubicBezTo>
                    <a:pt x="4576" y="1763"/>
                    <a:pt x="4771" y="1277"/>
                    <a:pt x="4291" y="925"/>
                  </a:cubicBezTo>
                  <a:cubicBezTo>
                    <a:pt x="4087" y="774"/>
                    <a:pt x="3916" y="730"/>
                    <a:pt x="3786" y="730"/>
                  </a:cubicBezTo>
                  <a:cubicBezTo>
                    <a:pt x="3611" y="730"/>
                    <a:pt x="3512" y="810"/>
                    <a:pt x="3512" y="810"/>
                  </a:cubicBezTo>
                  <a:cubicBezTo>
                    <a:pt x="3512" y="810"/>
                    <a:pt x="3472" y="1"/>
                    <a:pt x="2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4"/>
            <p:cNvSpPr/>
            <p:nvPr/>
          </p:nvSpPr>
          <p:spPr>
            <a:xfrm>
              <a:off x="7425847" y="2059591"/>
              <a:ext cx="427144" cy="401651"/>
            </a:xfrm>
            <a:custGeom>
              <a:avLst/>
              <a:gdLst/>
              <a:ahLst/>
              <a:cxnLst/>
              <a:rect l="l" t="t" r="r" b="b"/>
              <a:pathLst>
                <a:path w="4306" h="4049" extrusionOk="0">
                  <a:moveTo>
                    <a:pt x="1337" y="1"/>
                  </a:moveTo>
                  <a:cubicBezTo>
                    <a:pt x="1337" y="1"/>
                    <a:pt x="1276" y="62"/>
                    <a:pt x="1178" y="62"/>
                  </a:cubicBezTo>
                  <a:cubicBezTo>
                    <a:pt x="1129" y="62"/>
                    <a:pt x="1072" y="47"/>
                    <a:pt x="1008" y="1"/>
                  </a:cubicBezTo>
                  <a:lnTo>
                    <a:pt x="1008" y="1"/>
                  </a:lnTo>
                  <a:cubicBezTo>
                    <a:pt x="1008" y="1"/>
                    <a:pt x="1" y="1733"/>
                    <a:pt x="1746" y="2327"/>
                  </a:cubicBezTo>
                  <a:lnTo>
                    <a:pt x="1478" y="3633"/>
                  </a:lnTo>
                  <a:cubicBezTo>
                    <a:pt x="1478" y="3633"/>
                    <a:pt x="1765" y="4049"/>
                    <a:pt x="2182" y="4049"/>
                  </a:cubicBezTo>
                  <a:cubicBezTo>
                    <a:pt x="2336" y="4049"/>
                    <a:pt x="2508" y="3992"/>
                    <a:pt x="2690" y="3838"/>
                  </a:cubicBezTo>
                  <a:lnTo>
                    <a:pt x="2989" y="2099"/>
                  </a:lnTo>
                  <a:cubicBezTo>
                    <a:pt x="2989" y="2099"/>
                    <a:pt x="3194" y="2228"/>
                    <a:pt x="3437" y="2228"/>
                  </a:cubicBezTo>
                  <a:cubicBezTo>
                    <a:pt x="3645" y="2228"/>
                    <a:pt x="3881" y="2133"/>
                    <a:pt x="4039" y="1780"/>
                  </a:cubicBezTo>
                  <a:cubicBezTo>
                    <a:pt x="4305" y="1185"/>
                    <a:pt x="3936" y="853"/>
                    <a:pt x="3620" y="853"/>
                  </a:cubicBezTo>
                  <a:cubicBezTo>
                    <a:pt x="3529" y="853"/>
                    <a:pt x="3443" y="880"/>
                    <a:pt x="3378" y="937"/>
                  </a:cubicBezTo>
                  <a:cubicBezTo>
                    <a:pt x="3299" y="1006"/>
                    <a:pt x="3213" y="1036"/>
                    <a:pt x="3129" y="1036"/>
                  </a:cubicBezTo>
                  <a:cubicBezTo>
                    <a:pt x="2899" y="1036"/>
                    <a:pt x="2683" y="818"/>
                    <a:pt x="2683" y="605"/>
                  </a:cubicBezTo>
                  <a:cubicBezTo>
                    <a:pt x="2683" y="605"/>
                    <a:pt x="2313" y="568"/>
                    <a:pt x="2260" y="226"/>
                  </a:cubicBezTo>
                  <a:cubicBezTo>
                    <a:pt x="2260" y="226"/>
                    <a:pt x="2118" y="289"/>
                    <a:pt x="1990" y="289"/>
                  </a:cubicBezTo>
                  <a:cubicBezTo>
                    <a:pt x="1911" y="289"/>
                    <a:pt x="1837" y="265"/>
                    <a:pt x="1807" y="185"/>
                  </a:cubicBezTo>
                  <a:cubicBezTo>
                    <a:pt x="1807" y="185"/>
                    <a:pt x="1735" y="205"/>
                    <a:pt x="1647" y="205"/>
                  </a:cubicBezTo>
                  <a:cubicBezTo>
                    <a:pt x="1527" y="205"/>
                    <a:pt x="1377" y="169"/>
                    <a:pt x="1337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4"/>
            <p:cNvSpPr/>
            <p:nvPr/>
          </p:nvSpPr>
          <p:spPr>
            <a:xfrm>
              <a:off x="7588733" y="2290329"/>
              <a:ext cx="72315" cy="49797"/>
            </a:xfrm>
            <a:custGeom>
              <a:avLst/>
              <a:gdLst/>
              <a:ahLst/>
              <a:cxnLst/>
              <a:rect l="l" t="t" r="r" b="b"/>
              <a:pathLst>
                <a:path w="729" h="502" extrusionOk="0">
                  <a:moveTo>
                    <a:pt x="104" y="1"/>
                  </a:moveTo>
                  <a:lnTo>
                    <a:pt x="0" y="501"/>
                  </a:lnTo>
                  <a:cubicBezTo>
                    <a:pt x="430" y="441"/>
                    <a:pt x="728" y="132"/>
                    <a:pt x="729" y="132"/>
                  </a:cubicBezTo>
                  <a:lnTo>
                    <a:pt x="729" y="132"/>
                  </a:lnTo>
                  <a:cubicBezTo>
                    <a:pt x="729" y="132"/>
                    <a:pt x="727" y="132"/>
                    <a:pt x="723" y="132"/>
                  </a:cubicBezTo>
                  <a:cubicBezTo>
                    <a:pt x="682" y="132"/>
                    <a:pt x="4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4"/>
            <p:cNvSpPr/>
            <p:nvPr/>
          </p:nvSpPr>
          <p:spPr>
            <a:xfrm>
              <a:off x="7601728" y="2194502"/>
              <a:ext cx="88683" cy="88683"/>
            </a:xfrm>
            <a:custGeom>
              <a:avLst/>
              <a:gdLst/>
              <a:ahLst/>
              <a:cxnLst/>
              <a:rect l="l" t="t" r="r" b="b"/>
              <a:pathLst>
                <a:path w="894" h="894" extrusionOk="0">
                  <a:moveTo>
                    <a:pt x="447" y="0"/>
                  </a:moveTo>
                  <a:cubicBezTo>
                    <a:pt x="198" y="0"/>
                    <a:pt x="0" y="198"/>
                    <a:pt x="0" y="446"/>
                  </a:cubicBezTo>
                  <a:cubicBezTo>
                    <a:pt x="0" y="692"/>
                    <a:pt x="198" y="894"/>
                    <a:pt x="447" y="894"/>
                  </a:cubicBezTo>
                  <a:cubicBezTo>
                    <a:pt x="692" y="894"/>
                    <a:pt x="893" y="692"/>
                    <a:pt x="893" y="446"/>
                  </a:cubicBezTo>
                  <a:cubicBezTo>
                    <a:pt x="893" y="198"/>
                    <a:pt x="692" y="0"/>
                    <a:pt x="44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4"/>
            <p:cNvSpPr/>
            <p:nvPr/>
          </p:nvSpPr>
          <p:spPr>
            <a:xfrm>
              <a:off x="7495783" y="2155219"/>
              <a:ext cx="34422" cy="80052"/>
            </a:xfrm>
            <a:custGeom>
              <a:avLst/>
              <a:gdLst/>
              <a:ahLst/>
              <a:cxnLst/>
              <a:rect l="l" t="t" r="r" b="b"/>
              <a:pathLst>
                <a:path w="347" h="807" extrusionOk="0">
                  <a:moveTo>
                    <a:pt x="17" y="0"/>
                  </a:moveTo>
                  <a:cubicBezTo>
                    <a:pt x="1" y="269"/>
                    <a:pt x="51" y="554"/>
                    <a:pt x="229" y="806"/>
                  </a:cubicBezTo>
                  <a:cubicBezTo>
                    <a:pt x="303" y="718"/>
                    <a:pt x="347" y="605"/>
                    <a:pt x="347" y="480"/>
                  </a:cubicBezTo>
                  <a:cubicBezTo>
                    <a:pt x="347" y="262"/>
                    <a:pt x="209" y="77"/>
                    <a:pt x="17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4"/>
            <p:cNvSpPr/>
            <p:nvPr/>
          </p:nvSpPr>
          <p:spPr>
            <a:xfrm>
              <a:off x="6822712" y="2863504"/>
              <a:ext cx="299576" cy="57535"/>
            </a:xfrm>
            <a:custGeom>
              <a:avLst/>
              <a:gdLst/>
              <a:ahLst/>
              <a:cxnLst/>
              <a:rect l="l" t="t" r="r" b="b"/>
              <a:pathLst>
                <a:path w="3020" h="580" extrusionOk="0">
                  <a:moveTo>
                    <a:pt x="226" y="1"/>
                  </a:moveTo>
                  <a:lnTo>
                    <a:pt x="1" y="246"/>
                  </a:lnTo>
                  <a:lnTo>
                    <a:pt x="135" y="515"/>
                  </a:lnTo>
                  <a:cubicBezTo>
                    <a:pt x="481" y="562"/>
                    <a:pt x="829" y="579"/>
                    <a:pt x="1156" y="579"/>
                  </a:cubicBezTo>
                  <a:cubicBezTo>
                    <a:pt x="2186" y="579"/>
                    <a:pt x="3019" y="404"/>
                    <a:pt x="3019" y="40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4"/>
            <p:cNvSpPr/>
            <p:nvPr/>
          </p:nvSpPr>
          <p:spPr>
            <a:xfrm>
              <a:off x="6588600" y="2735536"/>
              <a:ext cx="256525" cy="179051"/>
            </a:xfrm>
            <a:custGeom>
              <a:avLst/>
              <a:gdLst/>
              <a:ahLst/>
              <a:cxnLst/>
              <a:rect l="l" t="t" r="r" b="b"/>
              <a:pathLst>
                <a:path w="2586" h="1805" extrusionOk="0">
                  <a:moveTo>
                    <a:pt x="634" y="1"/>
                  </a:moveTo>
                  <a:cubicBezTo>
                    <a:pt x="632" y="1"/>
                    <a:pt x="630" y="1"/>
                    <a:pt x="629" y="2"/>
                  </a:cubicBezTo>
                  <a:cubicBezTo>
                    <a:pt x="517" y="28"/>
                    <a:pt x="658" y="814"/>
                    <a:pt x="658" y="814"/>
                  </a:cubicBezTo>
                  <a:cubicBezTo>
                    <a:pt x="658" y="814"/>
                    <a:pt x="402" y="268"/>
                    <a:pt x="260" y="268"/>
                  </a:cubicBezTo>
                  <a:cubicBezTo>
                    <a:pt x="255" y="268"/>
                    <a:pt x="250" y="269"/>
                    <a:pt x="246" y="270"/>
                  </a:cubicBezTo>
                  <a:cubicBezTo>
                    <a:pt x="108" y="310"/>
                    <a:pt x="464" y="989"/>
                    <a:pt x="464" y="989"/>
                  </a:cubicBezTo>
                  <a:lnTo>
                    <a:pt x="1" y="935"/>
                  </a:lnTo>
                  <a:lnTo>
                    <a:pt x="1" y="935"/>
                  </a:lnTo>
                  <a:cubicBezTo>
                    <a:pt x="1" y="935"/>
                    <a:pt x="894" y="1559"/>
                    <a:pt x="2371" y="1788"/>
                  </a:cubicBezTo>
                  <a:cubicBezTo>
                    <a:pt x="2411" y="1794"/>
                    <a:pt x="2454" y="1801"/>
                    <a:pt x="2495" y="1805"/>
                  </a:cubicBezTo>
                  <a:cubicBezTo>
                    <a:pt x="2519" y="1607"/>
                    <a:pt x="2552" y="1435"/>
                    <a:pt x="2586" y="1291"/>
                  </a:cubicBezTo>
                  <a:lnTo>
                    <a:pt x="1729" y="1170"/>
                  </a:lnTo>
                  <a:cubicBezTo>
                    <a:pt x="1729" y="1170"/>
                    <a:pt x="1656" y="398"/>
                    <a:pt x="1541" y="391"/>
                  </a:cubicBezTo>
                  <a:cubicBezTo>
                    <a:pt x="1541" y="391"/>
                    <a:pt x="1541" y="391"/>
                    <a:pt x="1540" y="391"/>
                  </a:cubicBezTo>
                  <a:cubicBezTo>
                    <a:pt x="1427" y="391"/>
                    <a:pt x="1387" y="935"/>
                    <a:pt x="1387" y="935"/>
                  </a:cubicBezTo>
                  <a:cubicBezTo>
                    <a:pt x="1387" y="935"/>
                    <a:pt x="1200" y="58"/>
                    <a:pt x="1069" y="58"/>
                  </a:cubicBezTo>
                  <a:cubicBezTo>
                    <a:pt x="1067" y="58"/>
                    <a:pt x="1066" y="59"/>
                    <a:pt x="1064" y="59"/>
                  </a:cubicBezTo>
                  <a:cubicBezTo>
                    <a:pt x="934" y="79"/>
                    <a:pt x="1008" y="821"/>
                    <a:pt x="1008" y="821"/>
                  </a:cubicBezTo>
                  <a:cubicBezTo>
                    <a:pt x="1008" y="821"/>
                    <a:pt x="750" y="1"/>
                    <a:pt x="634" y="1"/>
                  </a:cubicBezTo>
                  <a:close/>
                </a:path>
              </a:pathLst>
            </a:custGeom>
            <a:solidFill>
              <a:srgbClr val="F2A8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BC45D3-4633-C175-C358-7150F7969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99985">
            <a:off x="4845915" y="1141295"/>
            <a:ext cx="2784851" cy="1541163"/>
          </a:xfrm>
          <a:prstGeom prst="rect">
            <a:avLst/>
          </a:prstGeom>
        </p:spPr>
      </p:pic>
      <p:sp>
        <p:nvSpPr>
          <p:cNvPr id="5" name="Google Shape;999;p44">
            <a:extLst>
              <a:ext uri="{FF2B5EF4-FFF2-40B4-BE49-F238E27FC236}">
                <a16:creationId xmlns:a16="http://schemas.microsoft.com/office/drawing/2014/main" id="{15AD26C8-0F3C-9A2D-52E9-501652E96CF7}"/>
              </a:ext>
            </a:extLst>
          </p:cNvPr>
          <p:cNvSpPr txBox="1"/>
          <p:nvPr/>
        </p:nvSpPr>
        <p:spPr>
          <a:xfrm>
            <a:off x="193795" y="3257093"/>
            <a:ext cx="18546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Helps bridge the gap between data &amp; decision-making</a:t>
            </a:r>
            <a:endParaRPr dirty="0">
              <a:solidFill>
                <a:srgbClr val="1F1A33"/>
              </a:solidFill>
              <a:latin typeface="Advent Pro SemiBold"/>
              <a:sym typeface="Advent Pro SemiBold"/>
            </a:endParaRPr>
          </a:p>
        </p:txBody>
      </p:sp>
      <p:sp>
        <p:nvSpPr>
          <p:cNvPr id="13" name="Google Shape;6170;p61">
            <a:extLst>
              <a:ext uri="{FF2B5EF4-FFF2-40B4-BE49-F238E27FC236}">
                <a16:creationId xmlns:a16="http://schemas.microsoft.com/office/drawing/2014/main" id="{8A332D0A-E5C6-264E-6845-7544B206381E}"/>
              </a:ext>
            </a:extLst>
          </p:cNvPr>
          <p:cNvSpPr/>
          <p:nvPr/>
        </p:nvSpPr>
        <p:spPr>
          <a:xfrm>
            <a:off x="989500" y="1666843"/>
            <a:ext cx="333673" cy="315824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FBDBAC-D103-FB76-EFB6-779B6E4827F9}"/>
              </a:ext>
            </a:extLst>
          </p:cNvPr>
          <p:cNvSpPr/>
          <p:nvPr/>
        </p:nvSpPr>
        <p:spPr>
          <a:xfrm flipV="1">
            <a:off x="587375" y="4635479"/>
            <a:ext cx="7969250" cy="4571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E01EF-0126-4930-B662-57962A8C7BC4}"/>
              </a:ext>
            </a:extLst>
          </p:cNvPr>
          <p:cNvSpPr txBox="1"/>
          <p:nvPr/>
        </p:nvSpPr>
        <p:spPr>
          <a:xfrm>
            <a:off x="4820651" y="4912668"/>
            <a:ext cx="5271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SOURCE: https://www.comparably.com/companies/amazon/salaries/data-analyst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54743" y="483900"/>
            <a:ext cx="7663543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FORECAST</a:t>
            </a:r>
            <a:endParaRPr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266B40D-7AE2-411D-E110-22D5F484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83" y="2950489"/>
            <a:ext cx="3417837" cy="1655978"/>
          </a:xfrm>
          <a:prstGeom prst="rect">
            <a:avLst/>
          </a:prstGeom>
        </p:spPr>
      </p:pic>
      <p:cxnSp>
        <p:nvCxnSpPr>
          <p:cNvPr id="6" name="Google Shape;427;p32">
            <a:extLst>
              <a:ext uri="{FF2B5EF4-FFF2-40B4-BE49-F238E27FC236}">
                <a16:creationId xmlns:a16="http://schemas.microsoft.com/office/drawing/2014/main" id="{DA623462-977B-E2E2-6E20-7B7217DDC84B}"/>
              </a:ext>
            </a:extLst>
          </p:cNvPr>
          <p:cNvCxnSpPr>
            <a:cxnSpLocks/>
          </p:cNvCxnSpPr>
          <p:nvPr/>
        </p:nvCxnSpPr>
        <p:spPr>
          <a:xfrm flipV="1">
            <a:off x="1758648" y="3571965"/>
            <a:ext cx="1093409" cy="2975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517110-FA71-0F06-E5D4-1611C05E01A3}"/>
              </a:ext>
            </a:extLst>
          </p:cNvPr>
          <p:cNvSpPr txBox="1"/>
          <p:nvPr/>
        </p:nvSpPr>
        <p:spPr>
          <a:xfrm>
            <a:off x="-58648" y="3713915"/>
            <a:ext cx="1887859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i="0" dirty="0">
                <a:solidFill>
                  <a:srgbClr val="464646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COVID-19 pandemic has a positive impact on retail market</a:t>
            </a:r>
            <a:endParaRPr lang="en-US" sz="1300" dirty="0">
              <a:latin typeface="Roboto Slab Light" panose="020B0604020202020204" charset="0"/>
              <a:ea typeface="Roboto Slab Light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A2178-7045-D41C-ACBE-38744BCB5387}"/>
              </a:ext>
            </a:extLst>
          </p:cNvPr>
          <p:cNvSpPr txBox="1"/>
          <p:nvPr/>
        </p:nvSpPr>
        <p:spPr>
          <a:xfrm>
            <a:off x="6986208" y="3713915"/>
            <a:ext cx="188785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latin typeface="Roboto Slab Light" panose="020B0604020202020204" charset="0"/>
                <a:ea typeface="Roboto Slab Light" panose="020B0604020202020204" charset="0"/>
              </a:rPr>
              <a:t>Due to increase in usage of big data for understanding the spread of the virus </a:t>
            </a:r>
          </a:p>
        </p:txBody>
      </p:sp>
      <p:cxnSp>
        <p:nvCxnSpPr>
          <p:cNvPr id="12" name="Google Shape;427;p32">
            <a:extLst>
              <a:ext uri="{FF2B5EF4-FFF2-40B4-BE49-F238E27FC236}">
                <a16:creationId xmlns:a16="http://schemas.microsoft.com/office/drawing/2014/main" id="{D9ABDDA2-A6DC-9696-1830-FC62917B593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157716" y="4060163"/>
            <a:ext cx="828492" cy="10002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1D6DF82-0995-4AE1-D86F-9DEA57F0C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429" y="966589"/>
            <a:ext cx="5609771" cy="19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5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52"/>
          <p:cNvSpPr txBox="1">
            <a:spLocks noGrp="1"/>
          </p:cNvSpPr>
          <p:nvPr>
            <p:ph type="body" idx="1"/>
          </p:nvPr>
        </p:nvSpPr>
        <p:spPr>
          <a:xfrm>
            <a:off x="720000" y="1173125"/>
            <a:ext cx="7703700" cy="3206100"/>
          </a:xfrm>
          <a:prstGeom prst="rect">
            <a:avLst/>
          </a:prstGeom>
        </p:spPr>
        <p:txBody>
          <a:bodyPr spcFirstLastPara="1" wrap="square" lIns="91425" tIns="640075" rIns="91425" bIns="0" anchor="ctr" anchorCtr="0">
            <a:no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</a:rPr>
              <a:t>Marotta, D. (2022, February 15). </a:t>
            </a:r>
            <a:r>
              <a:rPr lang="en-US" sz="1200" i="1" dirty="0">
                <a:effectLst/>
                <a:latin typeface="Times New Roman" panose="02020603050405020304" pitchFamily="18" charset="0"/>
              </a:rPr>
              <a:t>Retail Revolution: The Role of Big Data Analytics in Retail</a:t>
            </a:r>
            <a:r>
              <a:rPr lang="en-US" sz="1200" dirty="0">
                <a:effectLst/>
                <a:latin typeface="Times New Roman" panose="02020603050405020304" pitchFamily="18" charset="0"/>
              </a:rPr>
              <a:t>. Hitachi Solutions. Retrieved October 22, 2022, from </a:t>
            </a:r>
            <a:r>
              <a:rPr lang="en-US" sz="1200" dirty="0">
                <a:effectLst/>
                <a:latin typeface="Times New Roman" panose="02020603050405020304" pitchFamily="18" charset="0"/>
                <a:hlinkClick r:id="rId3"/>
              </a:rPr>
              <a:t>https://global.hitachi-solutions.com/blog/retail-analytics/</a:t>
            </a:r>
            <a:endParaRPr lang="en-US" sz="12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</a:pPr>
            <a:endParaRPr lang="en-US" sz="1200" dirty="0">
              <a:latin typeface="Times New Roman" panose="02020603050405020304" pitchFamily="18" charset="0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</a:rPr>
              <a:t>Data Journalism Team. (2022, June 7). Asia-Pacific is seeing a hiring boom in retail industry big data roles. Retail Insight Network. </a:t>
            </a:r>
          </a:p>
          <a:p>
            <a:pPr indent="0">
              <a:lnSpc>
                <a:spcPct val="100000"/>
              </a:lnSpc>
              <a:buSzPts val="1200"/>
              <a:buNone/>
            </a:pPr>
            <a:r>
              <a:rPr lang="en-US" sz="1200" dirty="0">
                <a:latin typeface="Times New Roman" panose="02020603050405020304" pitchFamily="18" charset="0"/>
              </a:rPr>
              <a:t>Retrieved October 22, 2022, from </a:t>
            </a:r>
            <a:r>
              <a:rPr lang="en-US" sz="1200" u="sng" dirty="0">
                <a:latin typeface="Times New Roman" panose="02020603050405020304" pitchFamily="18" charset="0"/>
                <a:hlinkClick r:id="rId4"/>
              </a:rPr>
              <a:t>https://www.retail-insight-network.com/analysis/asia-pacific-is-seeing-a-hiring-boom-in-retail-industry-big-data-roles/</a:t>
            </a:r>
            <a:endParaRPr lang="en-US" sz="1200" u="sng" dirty="0">
              <a:latin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  <a:buSzPts val="1200"/>
              <a:buNone/>
            </a:pPr>
            <a:endParaRPr lang="en-US" sz="1200" u="sng" dirty="0">
              <a:latin typeface="Times New Roman" panose="02020603050405020304" pitchFamily="18" charset="0"/>
            </a:endParaRPr>
          </a:p>
          <a:p>
            <a:pPr indent="-457200">
              <a:lnSpc>
                <a:spcPct val="100000"/>
              </a:lnSpc>
              <a:buSzPct val="15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Stoycheva</a:t>
            </a:r>
            <a:r>
              <a:rPr lang="en-US" sz="1200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, Z. (n.d.). </a:t>
            </a:r>
            <a:r>
              <a:rPr lang="en-US" sz="1200" b="0" i="1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How do global retail leaders use Big data? (5 real-life examples)</a:t>
            </a:r>
            <a:r>
              <a:rPr lang="en-US" sz="1200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indent="0">
              <a:lnSpc>
                <a:spcPct val="100000"/>
              </a:lnSpc>
              <a:buSzPts val="1200"/>
              <a:buNone/>
            </a:pPr>
            <a:r>
              <a:rPr lang="en-US" sz="1200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Retrieved October 22, 2022, from </a:t>
            </a:r>
            <a:r>
              <a:rPr lang="en-US" sz="1200" b="0" i="0" u="sng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https://blog.datumize.com/how-do-global-retail-leaders-use-big-data-5-real-life-examples</a:t>
            </a:r>
            <a:endParaRPr lang="en-US" sz="1200" u="sng" dirty="0">
              <a:solidFill>
                <a:schemeClr val="hlink"/>
              </a:solidFill>
              <a:uFill>
                <a:noFill/>
              </a:uFill>
              <a:latin typeface="Times New Roman" panose="02020603050405020304" pitchFamily="18" charset="0"/>
              <a:hlinkClick r:id="rId5"/>
            </a:endParaRPr>
          </a:p>
          <a:p>
            <a:pPr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50000"/>
              <a:buFont typeface="Arial" panose="020B0604020202020204" pitchFamily="34" charset="0"/>
              <a:buChar char="•"/>
            </a:pPr>
            <a:r>
              <a:rPr lang="en-US" sz="1200" b="0" i="0" dirty="0" err="1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Retalon</a:t>
            </a:r>
            <a:r>
              <a:rPr lang="en-US" sz="1200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(2022, September 23). </a:t>
            </a:r>
            <a:r>
              <a:rPr lang="en-US" sz="1200" b="0" i="1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23 Sep Ultimate Guide to Retail Analytics (Definition, Types, Examples, Tips)</a:t>
            </a:r>
            <a:r>
              <a:rPr lang="en-US" sz="1200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. Retrieved October 22, 2022, from </a:t>
            </a:r>
            <a:r>
              <a:rPr lang="en-US" sz="1200" b="0" i="0" u="sng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https://retalon.com/blog/retail-data-analytics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50000"/>
              <a:buNone/>
            </a:pPr>
            <a:endParaRPr lang="en-US" sz="1200" u="sng" dirty="0">
              <a:solidFill>
                <a:schemeClr val="hlink"/>
              </a:solidFill>
              <a:uFill>
                <a:noFill/>
              </a:uFill>
              <a:hlinkClick r:id="rId5"/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endParaRPr lang="en-US" sz="1200" dirty="0">
              <a:solidFill>
                <a:schemeClr val="hlink"/>
              </a:solidFill>
              <a:uFill>
                <a:noFill/>
              </a:uFill>
              <a:hlinkClick r:id="rId5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460" name="Google Shape;1460;p52"/>
          <p:cNvSpPr txBox="1">
            <a:spLocks noGrp="1"/>
          </p:cNvSpPr>
          <p:nvPr>
            <p:ph type="ctrTitle"/>
          </p:nvPr>
        </p:nvSpPr>
        <p:spPr>
          <a:xfrm>
            <a:off x="2756350" y="529100"/>
            <a:ext cx="36312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3"/>
          <p:cNvSpPr/>
          <p:nvPr/>
        </p:nvSpPr>
        <p:spPr>
          <a:xfrm>
            <a:off x="1042075" y="695450"/>
            <a:ext cx="7715400" cy="2932500"/>
          </a:xfrm>
          <a:prstGeom prst="roundRect">
            <a:avLst>
              <a:gd name="adj" fmla="val 8797"/>
            </a:avLst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84" name="Google Shape;984;p43"/>
          <p:cNvSpPr/>
          <p:nvPr/>
        </p:nvSpPr>
        <p:spPr>
          <a:xfrm>
            <a:off x="714300" y="1065034"/>
            <a:ext cx="7715400" cy="2932500"/>
          </a:xfrm>
          <a:prstGeom prst="roundRect">
            <a:avLst>
              <a:gd name="adj" fmla="val 8797"/>
            </a:avLst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86" name="Google Shape;986;p43"/>
          <p:cNvSpPr txBox="1">
            <a:spLocks noGrp="1"/>
          </p:cNvSpPr>
          <p:nvPr>
            <p:ph type="title"/>
          </p:nvPr>
        </p:nvSpPr>
        <p:spPr>
          <a:xfrm flipH="1">
            <a:off x="1743741" y="1986553"/>
            <a:ext cx="5674200" cy="11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2" name="Google Shape;1231;p51">
            <a:extLst>
              <a:ext uri="{FF2B5EF4-FFF2-40B4-BE49-F238E27FC236}">
                <a16:creationId xmlns:a16="http://schemas.microsoft.com/office/drawing/2014/main" id="{9198324F-92C4-27E0-BC04-B935C016AB6E}"/>
              </a:ext>
            </a:extLst>
          </p:cNvPr>
          <p:cNvGrpSpPr/>
          <p:nvPr/>
        </p:nvGrpSpPr>
        <p:grpSpPr>
          <a:xfrm>
            <a:off x="6001657" y="2731724"/>
            <a:ext cx="2494561" cy="1817745"/>
            <a:chOff x="3604125" y="2790424"/>
            <a:chExt cx="2319774" cy="1851284"/>
          </a:xfrm>
        </p:grpSpPr>
        <p:sp>
          <p:nvSpPr>
            <p:cNvPr id="3" name="Google Shape;1232;p51">
              <a:extLst>
                <a:ext uri="{FF2B5EF4-FFF2-40B4-BE49-F238E27FC236}">
                  <a16:creationId xmlns:a16="http://schemas.microsoft.com/office/drawing/2014/main" id="{B1823171-1BD0-7BF7-2610-3D395B185724}"/>
                </a:ext>
              </a:extLst>
            </p:cNvPr>
            <p:cNvSpPr/>
            <p:nvPr/>
          </p:nvSpPr>
          <p:spPr>
            <a:xfrm>
              <a:off x="3604125" y="3774654"/>
              <a:ext cx="2319774" cy="867055"/>
            </a:xfrm>
            <a:custGeom>
              <a:avLst/>
              <a:gdLst/>
              <a:ahLst/>
              <a:cxnLst/>
              <a:rect l="l" t="t" r="r" b="b"/>
              <a:pathLst>
                <a:path w="58788" h="21973" extrusionOk="0">
                  <a:moveTo>
                    <a:pt x="11774" y="0"/>
                  </a:moveTo>
                  <a:cubicBezTo>
                    <a:pt x="7842" y="0"/>
                    <a:pt x="4719" y="1837"/>
                    <a:pt x="3210" y="4723"/>
                  </a:cubicBezTo>
                  <a:cubicBezTo>
                    <a:pt x="0" y="10864"/>
                    <a:pt x="1186" y="17011"/>
                    <a:pt x="3629" y="21972"/>
                  </a:cubicBezTo>
                  <a:lnTo>
                    <a:pt x="56885" y="21972"/>
                  </a:lnTo>
                  <a:cubicBezTo>
                    <a:pt x="58137" y="19800"/>
                    <a:pt x="58788" y="16859"/>
                    <a:pt x="56885" y="14224"/>
                  </a:cubicBezTo>
                  <a:cubicBezTo>
                    <a:pt x="54985" y="11592"/>
                    <a:pt x="58036" y="8154"/>
                    <a:pt x="57362" y="5216"/>
                  </a:cubicBezTo>
                  <a:cubicBezTo>
                    <a:pt x="56907" y="3239"/>
                    <a:pt x="55488" y="1716"/>
                    <a:pt x="53294" y="1716"/>
                  </a:cubicBezTo>
                  <a:cubicBezTo>
                    <a:pt x="52230" y="1716"/>
                    <a:pt x="50983" y="2075"/>
                    <a:pt x="49576" y="2914"/>
                  </a:cubicBezTo>
                  <a:cubicBezTo>
                    <a:pt x="46744" y="4603"/>
                    <a:pt x="40008" y="7775"/>
                    <a:pt x="33230" y="7775"/>
                  </a:cubicBezTo>
                  <a:cubicBezTo>
                    <a:pt x="29705" y="7775"/>
                    <a:pt x="26169" y="6918"/>
                    <a:pt x="23165" y="4548"/>
                  </a:cubicBezTo>
                  <a:cubicBezTo>
                    <a:pt x="19112" y="1351"/>
                    <a:pt x="15146" y="0"/>
                    <a:pt x="1177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233;p51">
              <a:extLst>
                <a:ext uri="{FF2B5EF4-FFF2-40B4-BE49-F238E27FC236}">
                  <a16:creationId xmlns:a16="http://schemas.microsoft.com/office/drawing/2014/main" id="{0C869580-F716-C6D8-D47E-CD93B255E47F}"/>
                </a:ext>
              </a:extLst>
            </p:cNvPr>
            <p:cNvSpPr/>
            <p:nvPr/>
          </p:nvSpPr>
          <p:spPr>
            <a:xfrm>
              <a:off x="4498450" y="3721995"/>
              <a:ext cx="1334862" cy="919685"/>
            </a:xfrm>
            <a:custGeom>
              <a:avLst/>
              <a:gdLst/>
              <a:ahLst/>
              <a:cxnLst/>
              <a:rect l="l" t="t" r="r" b="b"/>
              <a:pathLst>
                <a:path w="14928" h="10285" extrusionOk="0">
                  <a:moveTo>
                    <a:pt x="7437" y="1"/>
                  </a:moveTo>
                  <a:cubicBezTo>
                    <a:pt x="7394" y="1"/>
                    <a:pt x="7350" y="1"/>
                    <a:pt x="7306" y="1"/>
                  </a:cubicBezTo>
                  <a:cubicBezTo>
                    <a:pt x="0" y="99"/>
                    <a:pt x="1907" y="9478"/>
                    <a:pt x="2085" y="10284"/>
                  </a:cubicBezTo>
                  <a:lnTo>
                    <a:pt x="12361" y="10284"/>
                  </a:lnTo>
                  <a:cubicBezTo>
                    <a:pt x="13830" y="8275"/>
                    <a:pt x="14927" y="1"/>
                    <a:pt x="7437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34;p51">
              <a:extLst>
                <a:ext uri="{FF2B5EF4-FFF2-40B4-BE49-F238E27FC236}">
                  <a16:creationId xmlns:a16="http://schemas.microsoft.com/office/drawing/2014/main" id="{C84D00A8-EA0D-96C9-F449-406CE5C89CAC}"/>
                </a:ext>
              </a:extLst>
            </p:cNvPr>
            <p:cNvSpPr/>
            <p:nvPr/>
          </p:nvSpPr>
          <p:spPr>
            <a:xfrm>
              <a:off x="4785754" y="4022622"/>
              <a:ext cx="164801" cy="517831"/>
            </a:xfrm>
            <a:custGeom>
              <a:avLst/>
              <a:gdLst/>
              <a:ahLst/>
              <a:cxnLst/>
              <a:rect l="l" t="t" r="r" b="b"/>
              <a:pathLst>
                <a:path w="1843" h="5791" extrusionOk="0">
                  <a:moveTo>
                    <a:pt x="1192" y="0"/>
                  </a:moveTo>
                  <a:lnTo>
                    <a:pt x="0" y="292"/>
                  </a:lnTo>
                  <a:cubicBezTo>
                    <a:pt x="0" y="1011"/>
                    <a:pt x="876" y="5791"/>
                    <a:pt x="876" y="5791"/>
                  </a:cubicBezTo>
                  <a:lnTo>
                    <a:pt x="1843" y="5791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35;p51">
              <a:extLst>
                <a:ext uri="{FF2B5EF4-FFF2-40B4-BE49-F238E27FC236}">
                  <a16:creationId xmlns:a16="http://schemas.microsoft.com/office/drawing/2014/main" id="{12C7F290-2888-3B36-0975-577BB62DE367}"/>
                </a:ext>
              </a:extLst>
            </p:cNvPr>
            <p:cNvSpPr/>
            <p:nvPr/>
          </p:nvSpPr>
          <p:spPr>
            <a:xfrm>
              <a:off x="4779137" y="4540360"/>
              <a:ext cx="185278" cy="101313"/>
            </a:xfrm>
            <a:custGeom>
              <a:avLst/>
              <a:gdLst/>
              <a:ahLst/>
              <a:cxnLst/>
              <a:rect l="l" t="t" r="r" b="b"/>
              <a:pathLst>
                <a:path w="2072" h="1133" extrusionOk="0">
                  <a:moveTo>
                    <a:pt x="950" y="1"/>
                  </a:moveTo>
                  <a:lnTo>
                    <a:pt x="994" y="608"/>
                  </a:lnTo>
                  <a:lnTo>
                    <a:pt x="0" y="1132"/>
                  </a:lnTo>
                  <a:lnTo>
                    <a:pt x="2072" y="1132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36;p51">
              <a:extLst>
                <a:ext uri="{FF2B5EF4-FFF2-40B4-BE49-F238E27FC236}">
                  <a16:creationId xmlns:a16="http://schemas.microsoft.com/office/drawing/2014/main" id="{D5CB3FD0-9631-8487-A608-C2497A3CCC78}"/>
                </a:ext>
              </a:extLst>
            </p:cNvPr>
            <p:cNvSpPr/>
            <p:nvPr/>
          </p:nvSpPr>
          <p:spPr>
            <a:xfrm>
              <a:off x="4512846" y="4032459"/>
              <a:ext cx="130643" cy="507995"/>
            </a:xfrm>
            <a:custGeom>
              <a:avLst/>
              <a:gdLst/>
              <a:ahLst/>
              <a:cxnLst/>
              <a:rect l="l" t="t" r="r" b="b"/>
              <a:pathLst>
                <a:path w="1461" h="5681" extrusionOk="0">
                  <a:moveTo>
                    <a:pt x="293" y="1"/>
                  </a:moveTo>
                  <a:cubicBezTo>
                    <a:pt x="158" y="719"/>
                    <a:pt x="0" y="5591"/>
                    <a:pt x="0" y="5591"/>
                  </a:cubicBezTo>
                  <a:lnTo>
                    <a:pt x="967" y="5681"/>
                  </a:lnTo>
                  <a:lnTo>
                    <a:pt x="1461" y="138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37;p51">
              <a:extLst>
                <a:ext uri="{FF2B5EF4-FFF2-40B4-BE49-F238E27FC236}">
                  <a16:creationId xmlns:a16="http://schemas.microsoft.com/office/drawing/2014/main" id="{C2C1E6A0-5E22-CAF0-1D5E-2A6B6580F04A}"/>
                </a:ext>
              </a:extLst>
            </p:cNvPr>
            <p:cNvSpPr/>
            <p:nvPr/>
          </p:nvSpPr>
          <p:spPr>
            <a:xfrm>
              <a:off x="4390878" y="4532313"/>
              <a:ext cx="208527" cy="109361"/>
            </a:xfrm>
            <a:custGeom>
              <a:avLst/>
              <a:gdLst/>
              <a:ahLst/>
              <a:cxnLst/>
              <a:rect l="l" t="t" r="r" b="b"/>
              <a:pathLst>
                <a:path w="2332" h="1223" extrusionOk="0">
                  <a:moveTo>
                    <a:pt x="1364" y="1"/>
                  </a:moveTo>
                  <a:lnTo>
                    <a:pt x="1304" y="537"/>
                  </a:lnTo>
                  <a:lnTo>
                    <a:pt x="1" y="937"/>
                  </a:lnTo>
                  <a:lnTo>
                    <a:pt x="2331" y="1222"/>
                  </a:lnTo>
                  <a:lnTo>
                    <a:pt x="2331" y="91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8;p51">
              <a:extLst>
                <a:ext uri="{FF2B5EF4-FFF2-40B4-BE49-F238E27FC236}">
                  <a16:creationId xmlns:a16="http://schemas.microsoft.com/office/drawing/2014/main" id="{F4647816-49FD-C5CA-C148-054DC4E7F97D}"/>
                </a:ext>
              </a:extLst>
            </p:cNvPr>
            <p:cNvSpPr/>
            <p:nvPr/>
          </p:nvSpPr>
          <p:spPr>
            <a:xfrm>
              <a:off x="4576155" y="2790424"/>
              <a:ext cx="365728" cy="379677"/>
            </a:xfrm>
            <a:custGeom>
              <a:avLst/>
              <a:gdLst/>
              <a:ahLst/>
              <a:cxnLst/>
              <a:rect l="l" t="t" r="r" b="b"/>
              <a:pathLst>
                <a:path w="4090" h="4246" extrusionOk="0">
                  <a:moveTo>
                    <a:pt x="1435" y="1"/>
                  </a:moveTo>
                  <a:cubicBezTo>
                    <a:pt x="1376" y="1"/>
                    <a:pt x="1313" y="4"/>
                    <a:pt x="1246" y="12"/>
                  </a:cubicBezTo>
                  <a:cubicBezTo>
                    <a:pt x="276" y="126"/>
                    <a:pt x="296" y="590"/>
                    <a:pt x="380" y="1056"/>
                  </a:cubicBezTo>
                  <a:cubicBezTo>
                    <a:pt x="464" y="1523"/>
                    <a:pt x="0" y="2251"/>
                    <a:pt x="672" y="2520"/>
                  </a:cubicBezTo>
                  <a:cubicBezTo>
                    <a:pt x="1347" y="2792"/>
                    <a:pt x="1522" y="2745"/>
                    <a:pt x="1565" y="3221"/>
                  </a:cubicBezTo>
                  <a:cubicBezTo>
                    <a:pt x="1595" y="3553"/>
                    <a:pt x="2264" y="4245"/>
                    <a:pt x="2899" y="4245"/>
                  </a:cubicBezTo>
                  <a:cubicBezTo>
                    <a:pt x="3177" y="4245"/>
                    <a:pt x="3449" y="4112"/>
                    <a:pt x="3657" y="3755"/>
                  </a:cubicBezTo>
                  <a:cubicBezTo>
                    <a:pt x="3925" y="3302"/>
                    <a:pt x="4089" y="2802"/>
                    <a:pt x="3613" y="2359"/>
                  </a:cubicBezTo>
                  <a:cubicBezTo>
                    <a:pt x="3136" y="1916"/>
                    <a:pt x="3281" y="1174"/>
                    <a:pt x="2804" y="905"/>
                  </a:cubicBezTo>
                  <a:cubicBezTo>
                    <a:pt x="2360" y="655"/>
                    <a:pt x="2233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39;p51">
              <a:extLst>
                <a:ext uri="{FF2B5EF4-FFF2-40B4-BE49-F238E27FC236}">
                  <a16:creationId xmlns:a16="http://schemas.microsoft.com/office/drawing/2014/main" id="{59D15560-71EC-294B-0A5C-685C8D32FD9A}"/>
                </a:ext>
              </a:extLst>
            </p:cNvPr>
            <p:cNvSpPr/>
            <p:nvPr/>
          </p:nvSpPr>
          <p:spPr>
            <a:xfrm>
              <a:off x="4464739" y="3482261"/>
              <a:ext cx="519798" cy="911279"/>
            </a:xfrm>
            <a:custGeom>
              <a:avLst/>
              <a:gdLst/>
              <a:ahLst/>
              <a:cxnLst/>
              <a:rect l="l" t="t" r="r" b="b"/>
              <a:pathLst>
                <a:path w="5813" h="10191" extrusionOk="0">
                  <a:moveTo>
                    <a:pt x="4684" y="0"/>
                  </a:moveTo>
                  <a:lnTo>
                    <a:pt x="1072" y="124"/>
                  </a:lnTo>
                  <a:lnTo>
                    <a:pt x="1" y="9850"/>
                  </a:lnTo>
                  <a:cubicBezTo>
                    <a:pt x="893" y="10103"/>
                    <a:pt x="1786" y="10190"/>
                    <a:pt x="2594" y="10190"/>
                  </a:cubicBezTo>
                  <a:cubicBezTo>
                    <a:pt x="4417" y="10190"/>
                    <a:pt x="5812" y="9745"/>
                    <a:pt x="5812" y="9745"/>
                  </a:cubicBezTo>
                  <a:cubicBezTo>
                    <a:pt x="5588" y="7590"/>
                    <a:pt x="4684" y="0"/>
                    <a:pt x="46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240;p51">
              <a:extLst>
                <a:ext uri="{FF2B5EF4-FFF2-40B4-BE49-F238E27FC236}">
                  <a16:creationId xmlns:a16="http://schemas.microsoft.com/office/drawing/2014/main" id="{7A69BCFC-81C3-83B8-C7BF-8A640847EA4F}"/>
                </a:ext>
              </a:extLst>
            </p:cNvPr>
            <p:cNvSpPr/>
            <p:nvPr/>
          </p:nvSpPr>
          <p:spPr>
            <a:xfrm>
              <a:off x="4560596" y="3036953"/>
              <a:ext cx="329960" cy="468561"/>
            </a:xfrm>
            <a:custGeom>
              <a:avLst/>
              <a:gdLst/>
              <a:ahLst/>
              <a:cxnLst/>
              <a:rect l="l" t="t" r="r" b="b"/>
              <a:pathLst>
                <a:path w="3690" h="5240" extrusionOk="0">
                  <a:moveTo>
                    <a:pt x="2565" y="1"/>
                  </a:moveTo>
                  <a:lnTo>
                    <a:pt x="2565" y="5"/>
                  </a:lnTo>
                  <a:lnTo>
                    <a:pt x="1632" y="357"/>
                  </a:lnTo>
                  <a:lnTo>
                    <a:pt x="836" y="35"/>
                  </a:lnTo>
                  <a:cubicBezTo>
                    <a:pt x="329" y="129"/>
                    <a:pt x="0" y="253"/>
                    <a:pt x="0" y="253"/>
                  </a:cubicBezTo>
                  <a:lnTo>
                    <a:pt x="0" y="5104"/>
                  </a:lnTo>
                  <a:cubicBezTo>
                    <a:pt x="473" y="5204"/>
                    <a:pt x="956" y="5240"/>
                    <a:pt x="1408" y="5240"/>
                  </a:cubicBezTo>
                  <a:cubicBezTo>
                    <a:pt x="2619" y="5240"/>
                    <a:pt x="3612" y="4980"/>
                    <a:pt x="3612" y="4980"/>
                  </a:cubicBezTo>
                  <a:lnTo>
                    <a:pt x="3690" y="287"/>
                  </a:lnTo>
                  <a:cubicBezTo>
                    <a:pt x="3690" y="287"/>
                    <a:pt x="3193" y="102"/>
                    <a:pt x="25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41;p51">
              <a:extLst>
                <a:ext uri="{FF2B5EF4-FFF2-40B4-BE49-F238E27FC236}">
                  <a16:creationId xmlns:a16="http://schemas.microsoft.com/office/drawing/2014/main" id="{E05BEB44-7E92-E77A-28B9-27892AFBF2D5}"/>
                </a:ext>
              </a:extLst>
            </p:cNvPr>
            <p:cNvSpPr/>
            <p:nvPr/>
          </p:nvSpPr>
          <p:spPr>
            <a:xfrm>
              <a:off x="4623279" y="3212304"/>
              <a:ext cx="171865" cy="270048"/>
            </a:xfrm>
            <a:custGeom>
              <a:avLst/>
              <a:gdLst/>
              <a:ahLst/>
              <a:cxnLst/>
              <a:rect l="l" t="t" r="r" b="b"/>
              <a:pathLst>
                <a:path w="1922" h="3020" extrusionOk="0">
                  <a:moveTo>
                    <a:pt x="0" y="1"/>
                  </a:moveTo>
                  <a:lnTo>
                    <a:pt x="0" y="3019"/>
                  </a:lnTo>
                  <a:lnTo>
                    <a:pt x="1921" y="3019"/>
                  </a:lnTo>
                  <a:lnTo>
                    <a:pt x="19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42;p51">
              <a:extLst>
                <a:ext uri="{FF2B5EF4-FFF2-40B4-BE49-F238E27FC236}">
                  <a16:creationId xmlns:a16="http://schemas.microsoft.com/office/drawing/2014/main" id="{2B054D77-E74E-2CAF-B4BF-EA1DC142D2DB}"/>
                </a:ext>
              </a:extLst>
            </p:cNvPr>
            <p:cNvSpPr/>
            <p:nvPr/>
          </p:nvSpPr>
          <p:spPr>
            <a:xfrm>
              <a:off x="4569270" y="3348848"/>
              <a:ext cx="106946" cy="91924"/>
            </a:xfrm>
            <a:custGeom>
              <a:avLst/>
              <a:gdLst/>
              <a:ahLst/>
              <a:cxnLst/>
              <a:rect l="l" t="t" r="r" b="b"/>
              <a:pathLst>
                <a:path w="1196" h="1028" extrusionOk="0">
                  <a:moveTo>
                    <a:pt x="589" y="1"/>
                  </a:moveTo>
                  <a:cubicBezTo>
                    <a:pt x="551" y="1"/>
                    <a:pt x="446" y="13"/>
                    <a:pt x="272" y="126"/>
                  </a:cubicBezTo>
                  <a:cubicBezTo>
                    <a:pt x="54" y="270"/>
                    <a:pt x="145" y="293"/>
                    <a:pt x="0" y="400"/>
                  </a:cubicBezTo>
                  <a:lnTo>
                    <a:pt x="54" y="908"/>
                  </a:lnTo>
                  <a:cubicBezTo>
                    <a:pt x="54" y="908"/>
                    <a:pt x="198" y="921"/>
                    <a:pt x="410" y="931"/>
                  </a:cubicBezTo>
                  <a:cubicBezTo>
                    <a:pt x="625" y="941"/>
                    <a:pt x="716" y="998"/>
                    <a:pt x="773" y="1022"/>
                  </a:cubicBezTo>
                  <a:cubicBezTo>
                    <a:pt x="781" y="1026"/>
                    <a:pt x="789" y="1028"/>
                    <a:pt x="799" y="1028"/>
                  </a:cubicBezTo>
                  <a:cubicBezTo>
                    <a:pt x="852" y="1028"/>
                    <a:pt x="916" y="965"/>
                    <a:pt x="830" y="904"/>
                  </a:cubicBezTo>
                  <a:cubicBezTo>
                    <a:pt x="756" y="854"/>
                    <a:pt x="591" y="807"/>
                    <a:pt x="591" y="807"/>
                  </a:cubicBezTo>
                  <a:cubicBezTo>
                    <a:pt x="591" y="807"/>
                    <a:pt x="796" y="794"/>
                    <a:pt x="987" y="713"/>
                  </a:cubicBezTo>
                  <a:cubicBezTo>
                    <a:pt x="1179" y="629"/>
                    <a:pt x="1128" y="525"/>
                    <a:pt x="1081" y="515"/>
                  </a:cubicBezTo>
                  <a:cubicBezTo>
                    <a:pt x="1081" y="515"/>
                    <a:pt x="1196" y="448"/>
                    <a:pt x="1172" y="371"/>
                  </a:cubicBezTo>
                  <a:cubicBezTo>
                    <a:pt x="1158" y="317"/>
                    <a:pt x="1112" y="309"/>
                    <a:pt x="1084" y="309"/>
                  </a:cubicBezTo>
                  <a:cubicBezTo>
                    <a:pt x="1073" y="309"/>
                    <a:pt x="1064" y="310"/>
                    <a:pt x="1064" y="310"/>
                  </a:cubicBezTo>
                  <a:cubicBezTo>
                    <a:pt x="1064" y="310"/>
                    <a:pt x="1145" y="239"/>
                    <a:pt x="1108" y="166"/>
                  </a:cubicBezTo>
                  <a:cubicBezTo>
                    <a:pt x="1093" y="140"/>
                    <a:pt x="1045" y="132"/>
                    <a:pt x="981" y="132"/>
                  </a:cubicBezTo>
                  <a:cubicBezTo>
                    <a:pt x="868" y="132"/>
                    <a:pt x="707" y="160"/>
                    <a:pt x="604" y="172"/>
                  </a:cubicBezTo>
                  <a:lnTo>
                    <a:pt x="604" y="2"/>
                  </a:lnTo>
                  <a:cubicBezTo>
                    <a:pt x="604" y="2"/>
                    <a:pt x="599" y="1"/>
                    <a:pt x="589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43;p51">
              <a:extLst>
                <a:ext uri="{FF2B5EF4-FFF2-40B4-BE49-F238E27FC236}">
                  <a16:creationId xmlns:a16="http://schemas.microsoft.com/office/drawing/2014/main" id="{754F1C2E-FF0F-46D6-2B50-A0E7252C9B06}"/>
                </a:ext>
              </a:extLst>
            </p:cNvPr>
            <p:cNvSpPr/>
            <p:nvPr/>
          </p:nvSpPr>
          <p:spPr>
            <a:xfrm>
              <a:off x="4621223" y="3377015"/>
              <a:ext cx="39971" cy="12251"/>
            </a:xfrm>
            <a:custGeom>
              <a:avLst/>
              <a:gdLst/>
              <a:ahLst/>
              <a:cxnLst/>
              <a:rect l="l" t="t" r="r" b="b"/>
              <a:pathLst>
                <a:path w="447" h="137" extrusionOk="0">
                  <a:moveTo>
                    <a:pt x="419" y="1"/>
                  </a:moveTo>
                  <a:cubicBezTo>
                    <a:pt x="417" y="1"/>
                    <a:pt x="415" y="1"/>
                    <a:pt x="413" y="2"/>
                  </a:cubicBezTo>
                  <a:cubicBezTo>
                    <a:pt x="279" y="45"/>
                    <a:pt x="27" y="89"/>
                    <a:pt x="23" y="89"/>
                  </a:cubicBezTo>
                  <a:cubicBezTo>
                    <a:pt x="10" y="89"/>
                    <a:pt x="0" y="102"/>
                    <a:pt x="3" y="116"/>
                  </a:cubicBezTo>
                  <a:cubicBezTo>
                    <a:pt x="7" y="126"/>
                    <a:pt x="17" y="136"/>
                    <a:pt x="27" y="136"/>
                  </a:cubicBezTo>
                  <a:lnTo>
                    <a:pt x="31" y="136"/>
                  </a:lnTo>
                  <a:cubicBezTo>
                    <a:pt x="40" y="133"/>
                    <a:pt x="292" y="93"/>
                    <a:pt x="426" y="45"/>
                  </a:cubicBezTo>
                  <a:cubicBezTo>
                    <a:pt x="440" y="42"/>
                    <a:pt x="446" y="29"/>
                    <a:pt x="443" y="15"/>
                  </a:cubicBezTo>
                  <a:cubicBezTo>
                    <a:pt x="438" y="7"/>
                    <a:pt x="428" y="1"/>
                    <a:pt x="419" y="1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44;p51">
              <a:extLst>
                <a:ext uri="{FF2B5EF4-FFF2-40B4-BE49-F238E27FC236}">
                  <a16:creationId xmlns:a16="http://schemas.microsoft.com/office/drawing/2014/main" id="{884F0957-785D-35C4-F7B4-344EC7FBE1AA}"/>
                </a:ext>
              </a:extLst>
            </p:cNvPr>
            <p:cNvSpPr/>
            <p:nvPr/>
          </p:nvSpPr>
          <p:spPr>
            <a:xfrm>
              <a:off x="4622117" y="3394809"/>
              <a:ext cx="41223" cy="13055"/>
            </a:xfrm>
            <a:custGeom>
              <a:avLst/>
              <a:gdLst/>
              <a:ahLst/>
              <a:cxnLst/>
              <a:rect l="l" t="t" r="r" b="b"/>
              <a:pathLst>
                <a:path w="461" h="146" extrusionOk="0">
                  <a:moveTo>
                    <a:pt x="430" y="0"/>
                  </a:moveTo>
                  <a:cubicBezTo>
                    <a:pt x="428" y="0"/>
                    <a:pt x="426" y="0"/>
                    <a:pt x="423" y="1"/>
                  </a:cubicBezTo>
                  <a:cubicBezTo>
                    <a:pt x="303" y="41"/>
                    <a:pt x="87" y="92"/>
                    <a:pt x="24" y="98"/>
                  </a:cubicBezTo>
                  <a:cubicBezTo>
                    <a:pt x="10" y="98"/>
                    <a:pt x="0" y="112"/>
                    <a:pt x="0" y="122"/>
                  </a:cubicBezTo>
                  <a:cubicBezTo>
                    <a:pt x="4" y="135"/>
                    <a:pt x="13" y="145"/>
                    <a:pt x="24" y="145"/>
                  </a:cubicBezTo>
                  <a:lnTo>
                    <a:pt x="27" y="145"/>
                  </a:lnTo>
                  <a:cubicBezTo>
                    <a:pt x="98" y="139"/>
                    <a:pt x="312" y="88"/>
                    <a:pt x="440" y="44"/>
                  </a:cubicBezTo>
                  <a:cubicBezTo>
                    <a:pt x="453" y="41"/>
                    <a:pt x="461" y="27"/>
                    <a:pt x="453" y="15"/>
                  </a:cubicBezTo>
                  <a:cubicBezTo>
                    <a:pt x="451" y="6"/>
                    <a:pt x="441" y="0"/>
                    <a:pt x="430" y="0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45;p51">
              <a:extLst>
                <a:ext uri="{FF2B5EF4-FFF2-40B4-BE49-F238E27FC236}">
                  <a16:creationId xmlns:a16="http://schemas.microsoft.com/office/drawing/2014/main" id="{B327D35C-CC20-95A0-08D3-23537E983D6F}"/>
                </a:ext>
              </a:extLst>
            </p:cNvPr>
            <p:cNvSpPr/>
            <p:nvPr/>
          </p:nvSpPr>
          <p:spPr>
            <a:xfrm>
              <a:off x="4740329" y="3350010"/>
              <a:ext cx="107304" cy="90940"/>
            </a:xfrm>
            <a:custGeom>
              <a:avLst/>
              <a:gdLst/>
              <a:ahLst/>
              <a:cxnLst/>
              <a:rect l="l" t="t" r="r" b="b"/>
              <a:pathLst>
                <a:path w="1200" h="1017" extrusionOk="0">
                  <a:moveTo>
                    <a:pt x="623" y="1"/>
                  </a:moveTo>
                  <a:cubicBezTo>
                    <a:pt x="616" y="1"/>
                    <a:pt x="612" y="2"/>
                    <a:pt x="612" y="2"/>
                  </a:cubicBezTo>
                  <a:lnTo>
                    <a:pt x="612" y="190"/>
                  </a:lnTo>
                  <a:cubicBezTo>
                    <a:pt x="492" y="170"/>
                    <a:pt x="298" y="116"/>
                    <a:pt x="185" y="116"/>
                  </a:cubicBezTo>
                  <a:cubicBezTo>
                    <a:pt x="144" y="116"/>
                    <a:pt x="113" y="124"/>
                    <a:pt x="101" y="143"/>
                  </a:cubicBezTo>
                  <a:cubicBezTo>
                    <a:pt x="61" y="210"/>
                    <a:pt x="138" y="287"/>
                    <a:pt x="138" y="287"/>
                  </a:cubicBezTo>
                  <a:cubicBezTo>
                    <a:pt x="138" y="287"/>
                    <a:pt x="129" y="284"/>
                    <a:pt x="115" y="284"/>
                  </a:cubicBezTo>
                  <a:cubicBezTo>
                    <a:pt x="88" y="284"/>
                    <a:pt x="46" y="293"/>
                    <a:pt x="28" y="344"/>
                  </a:cubicBezTo>
                  <a:cubicBezTo>
                    <a:pt x="1" y="418"/>
                    <a:pt x="112" y="488"/>
                    <a:pt x="112" y="488"/>
                  </a:cubicBezTo>
                  <a:cubicBezTo>
                    <a:pt x="65" y="499"/>
                    <a:pt x="11" y="599"/>
                    <a:pt x="199" y="694"/>
                  </a:cubicBezTo>
                  <a:cubicBezTo>
                    <a:pt x="387" y="784"/>
                    <a:pt x="589" y="804"/>
                    <a:pt x="589" y="804"/>
                  </a:cubicBezTo>
                  <a:cubicBezTo>
                    <a:pt x="589" y="804"/>
                    <a:pt x="424" y="844"/>
                    <a:pt x="347" y="891"/>
                  </a:cubicBezTo>
                  <a:cubicBezTo>
                    <a:pt x="255" y="947"/>
                    <a:pt x="321" y="1016"/>
                    <a:pt x="377" y="1016"/>
                  </a:cubicBezTo>
                  <a:cubicBezTo>
                    <a:pt x="385" y="1016"/>
                    <a:pt x="393" y="1015"/>
                    <a:pt x="400" y="1012"/>
                  </a:cubicBezTo>
                  <a:cubicBezTo>
                    <a:pt x="454" y="989"/>
                    <a:pt x="552" y="939"/>
                    <a:pt x="763" y="939"/>
                  </a:cubicBezTo>
                  <a:cubicBezTo>
                    <a:pt x="978" y="935"/>
                    <a:pt x="1119" y="928"/>
                    <a:pt x="1119" y="928"/>
                  </a:cubicBezTo>
                  <a:lnTo>
                    <a:pt x="1200" y="425"/>
                  </a:lnTo>
                  <a:cubicBezTo>
                    <a:pt x="1059" y="311"/>
                    <a:pt x="1149" y="294"/>
                    <a:pt x="938" y="139"/>
                  </a:cubicBezTo>
                  <a:cubicBezTo>
                    <a:pt x="764" y="12"/>
                    <a:pt x="656" y="1"/>
                    <a:pt x="623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6;p51">
              <a:extLst>
                <a:ext uri="{FF2B5EF4-FFF2-40B4-BE49-F238E27FC236}">
                  <a16:creationId xmlns:a16="http://schemas.microsoft.com/office/drawing/2014/main" id="{A808CF89-D9FF-13D0-412F-DD4CE8D507CC}"/>
                </a:ext>
              </a:extLst>
            </p:cNvPr>
            <p:cNvSpPr/>
            <p:nvPr/>
          </p:nvSpPr>
          <p:spPr>
            <a:xfrm>
              <a:off x="4755441" y="3376031"/>
              <a:ext cx="39971" cy="14039"/>
            </a:xfrm>
            <a:custGeom>
              <a:avLst/>
              <a:gdLst/>
              <a:ahLst/>
              <a:cxnLst/>
              <a:rect l="l" t="t" r="r" b="b"/>
              <a:pathLst>
                <a:path w="447" h="157" extrusionOk="0">
                  <a:moveTo>
                    <a:pt x="25" y="0"/>
                  </a:moveTo>
                  <a:cubicBezTo>
                    <a:pt x="17" y="0"/>
                    <a:pt x="8" y="7"/>
                    <a:pt x="3" y="16"/>
                  </a:cubicBezTo>
                  <a:cubicBezTo>
                    <a:pt x="0" y="26"/>
                    <a:pt x="3" y="43"/>
                    <a:pt x="17" y="47"/>
                  </a:cubicBezTo>
                  <a:cubicBezTo>
                    <a:pt x="148" y="100"/>
                    <a:pt x="406" y="154"/>
                    <a:pt x="416" y="157"/>
                  </a:cubicBezTo>
                  <a:lnTo>
                    <a:pt x="420" y="157"/>
                  </a:lnTo>
                  <a:cubicBezTo>
                    <a:pt x="433" y="157"/>
                    <a:pt x="440" y="150"/>
                    <a:pt x="443" y="137"/>
                  </a:cubicBezTo>
                  <a:cubicBezTo>
                    <a:pt x="446" y="124"/>
                    <a:pt x="440" y="113"/>
                    <a:pt x="426" y="110"/>
                  </a:cubicBezTo>
                  <a:cubicBezTo>
                    <a:pt x="423" y="110"/>
                    <a:pt x="161" y="53"/>
                    <a:pt x="33" y="3"/>
                  </a:cubicBezTo>
                  <a:cubicBezTo>
                    <a:pt x="30" y="1"/>
                    <a:pt x="28" y="0"/>
                    <a:pt x="25" y="0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7;p51">
              <a:extLst>
                <a:ext uri="{FF2B5EF4-FFF2-40B4-BE49-F238E27FC236}">
                  <a16:creationId xmlns:a16="http://schemas.microsoft.com/office/drawing/2014/main" id="{0D581C82-39D1-60EB-0D22-C8F8AB94E02C}"/>
                </a:ext>
              </a:extLst>
            </p:cNvPr>
            <p:cNvSpPr/>
            <p:nvPr/>
          </p:nvSpPr>
          <p:spPr>
            <a:xfrm>
              <a:off x="4752401" y="3393736"/>
              <a:ext cx="41491" cy="15023"/>
            </a:xfrm>
            <a:custGeom>
              <a:avLst/>
              <a:gdLst/>
              <a:ahLst/>
              <a:cxnLst/>
              <a:rect l="l" t="t" r="r" b="b"/>
              <a:pathLst>
                <a:path w="464" h="168" extrusionOk="0">
                  <a:moveTo>
                    <a:pt x="26" y="0"/>
                  </a:moveTo>
                  <a:cubicBezTo>
                    <a:pt x="17" y="0"/>
                    <a:pt x="10" y="7"/>
                    <a:pt x="7" y="16"/>
                  </a:cubicBezTo>
                  <a:cubicBezTo>
                    <a:pt x="0" y="27"/>
                    <a:pt x="7" y="39"/>
                    <a:pt x="20" y="47"/>
                  </a:cubicBezTo>
                  <a:cubicBezTo>
                    <a:pt x="141" y="97"/>
                    <a:pt x="363" y="157"/>
                    <a:pt x="434" y="168"/>
                  </a:cubicBezTo>
                  <a:lnTo>
                    <a:pt x="437" y="168"/>
                  </a:lnTo>
                  <a:cubicBezTo>
                    <a:pt x="450" y="168"/>
                    <a:pt x="460" y="157"/>
                    <a:pt x="460" y="147"/>
                  </a:cubicBezTo>
                  <a:cubicBezTo>
                    <a:pt x="464" y="134"/>
                    <a:pt x="454" y="120"/>
                    <a:pt x="440" y="120"/>
                  </a:cubicBezTo>
                  <a:cubicBezTo>
                    <a:pt x="373" y="110"/>
                    <a:pt x="155" y="50"/>
                    <a:pt x="37" y="3"/>
                  </a:cubicBezTo>
                  <a:cubicBezTo>
                    <a:pt x="34" y="1"/>
                    <a:pt x="30" y="0"/>
                    <a:pt x="26" y="0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8;p51">
              <a:extLst>
                <a:ext uri="{FF2B5EF4-FFF2-40B4-BE49-F238E27FC236}">
                  <a16:creationId xmlns:a16="http://schemas.microsoft.com/office/drawing/2014/main" id="{2CB5171E-B8A5-D553-CD51-5CBD56A1FD5E}"/>
                </a:ext>
              </a:extLst>
            </p:cNvPr>
            <p:cNvSpPr/>
            <p:nvPr/>
          </p:nvSpPr>
          <p:spPr>
            <a:xfrm>
              <a:off x="4832819" y="3062527"/>
              <a:ext cx="205129" cy="375385"/>
            </a:xfrm>
            <a:custGeom>
              <a:avLst/>
              <a:gdLst/>
              <a:ahLst/>
              <a:cxnLst/>
              <a:rect l="l" t="t" r="r" b="b"/>
              <a:pathLst>
                <a:path w="2294" h="4198" extrusionOk="0">
                  <a:moveTo>
                    <a:pt x="602" y="1"/>
                  </a:moveTo>
                  <a:lnTo>
                    <a:pt x="545" y="3502"/>
                  </a:lnTo>
                  <a:lnTo>
                    <a:pt x="108" y="3596"/>
                  </a:lnTo>
                  <a:lnTo>
                    <a:pt x="1" y="4191"/>
                  </a:lnTo>
                  <a:cubicBezTo>
                    <a:pt x="1" y="4191"/>
                    <a:pt x="118" y="4198"/>
                    <a:pt x="283" y="4198"/>
                  </a:cubicBezTo>
                  <a:cubicBezTo>
                    <a:pt x="517" y="4198"/>
                    <a:pt x="849" y="4184"/>
                    <a:pt x="1082" y="4117"/>
                  </a:cubicBezTo>
                  <a:cubicBezTo>
                    <a:pt x="2038" y="3838"/>
                    <a:pt x="2294" y="3432"/>
                    <a:pt x="2125" y="2478"/>
                  </a:cubicBezTo>
                  <a:cubicBezTo>
                    <a:pt x="1955" y="1525"/>
                    <a:pt x="1561" y="400"/>
                    <a:pt x="6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9;p51">
              <a:extLst>
                <a:ext uri="{FF2B5EF4-FFF2-40B4-BE49-F238E27FC236}">
                  <a16:creationId xmlns:a16="http://schemas.microsoft.com/office/drawing/2014/main" id="{05D3CFA6-D039-BF34-427C-FE3407CEDFC2}"/>
                </a:ext>
              </a:extLst>
            </p:cNvPr>
            <p:cNvSpPr/>
            <p:nvPr/>
          </p:nvSpPr>
          <p:spPr>
            <a:xfrm>
              <a:off x="4409269" y="3059576"/>
              <a:ext cx="175710" cy="380393"/>
            </a:xfrm>
            <a:custGeom>
              <a:avLst/>
              <a:gdLst/>
              <a:ahLst/>
              <a:cxnLst/>
              <a:rect l="l" t="t" r="r" b="b"/>
              <a:pathLst>
                <a:path w="1965" h="4254" extrusionOk="0">
                  <a:moveTo>
                    <a:pt x="1736" y="0"/>
                  </a:moveTo>
                  <a:cubicBezTo>
                    <a:pt x="440" y="400"/>
                    <a:pt x="0" y="2890"/>
                    <a:pt x="158" y="3660"/>
                  </a:cubicBezTo>
                  <a:cubicBezTo>
                    <a:pt x="262" y="4167"/>
                    <a:pt x="1015" y="4253"/>
                    <a:pt x="1516" y="4253"/>
                  </a:cubicBezTo>
                  <a:cubicBezTo>
                    <a:pt x="1774" y="4253"/>
                    <a:pt x="1964" y="4230"/>
                    <a:pt x="1964" y="4230"/>
                  </a:cubicBezTo>
                  <a:lnTo>
                    <a:pt x="1898" y="3602"/>
                  </a:lnTo>
                  <a:lnTo>
                    <a:pt x="1736" y="3602"/>
                  </a:lnTo>
                  <a:lnTo>
                    <a:pt x="1736" y="34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50;p51">
              <a:extLst>
                <a:ext uri="{FF2B5EF4-FFF2-40B4-BE49-F238E27FC236}">
                  <a16:creationId xmlns:a16="http://schemas.microsoft.com/office/drawing/2014/main" id="{F71C77E6-333F-D1AC-8211-F94EDB516004}"/>
                </a:ext>
              </a:extLst>
            </p:cNvPr>
            <p:cNvSpPr/>
            <p:nvPr/>
          </p:nvSpPr>
          <p:spPr>
            <a:xfrm>
              <a:off x="4635262" y="3031409"/>
              <a:ext cx="154786" cy="52311"/>
            </a:xfrm>
            <a:custGeom>
              <a:avLst/>
              <a:gdLst/>
              <a:ahLst/>
              <a:cxnLst/>
              <a:rect l="l" t="t" r="r" b="b"/>
              <a:pathLst>
                <a:path w="1731" h="585" extrusionOk="0">
                  <a:moveTo>
                    <a:pt x="982" y="0"/>
                  </a:moveTo>
                  <a:cubicBezTo>
                    <a:pt x="942" y="0"/>
                    <a:pt x="901" y="1"/>
                    <a:pt x="861" y="2"/>
                  </a:cubicBezTo>
                  <a:cubicBezTo>
                    <a:pt x="542" y="16"/>
                    <a:pt x="253" y="53"/>
                    <a:pt x="1" y="97"/>
                  </a:cubicBezTo>
                  <a:cubicBezTo>
                    <a:pt x="139" y="321"/>
                    <a:pt x="387" y="570"/>
                    <a:pt x="827" y="583"/>
                  </a:cubicBezTo>
                  <a:cubicBezTo>
                    <a:pt x="843" y="584"/>
                    <a:pt x="860" y="584"/>
                    <a:pt x="876" y="584"/>
                  </a:cubicBezTo>
                  <a:cubicBezTo>
                    <a:pt x="1488" y="584"/>
                    <a:pt x="1677" y="217"/>
                    <a:pt x="1730" y="67"/>
                  </a:cubicBezTo>
                  <a:cubicBezTo>
                    <a:pt x="1492" y="26"/>
                    <a:pt x="1237" y="0"/>
                    <a:pt x="982" y="0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51;p51">
              <a:extLst>
                <a:ext uri="{FF2B5EF4-FFF2-40B4-BE49-F238E27FC236}">
                  <a16:creationId xmlns:a16="http://schemas.microsoft.com/office/drawing/2014/main" id="{57225477-BBEA-F9C2-5E3D-4D8DB6D5ACDB}"/>
                </a:ext>
              </a:extLst>
            </p:cNvPr>
            <p:cNvSpPr/>
            <p:nvPr/>
          </p:nvSpPr>
          <p:spPr>
            <a:xfrm>
              <a:off x="4620329" y="2864374"/>
              <a:ext cx="154965" cy="199764"/>
            </a:xfrm>
            <a:custGeom>
              <a:avLst/>
              <a:gdLst/>
              <a:ahLst/>
              <a:cxnLst/>
              <a:rect l="l" t="t" r="r" b="b"/>
              <a:pathLst>
                <a:path w="1733" h="2234" extrusionOk="0">
                  <a:moveTo>
                    <a:pt x="600" y="1"/>
                  </a:moveTo>
                  <a:cubicBezTo>
                    <a:pt x="409" y="1"/>
                    <a:pt x="205" y="118"/>
                    <a:pt x="205" y="118"/>
                  </a:cubicBezTo>
                  <a:cubicBezTo>
                    <a:pt x="219" y="457"/>
                    <a:pt x="0" y="840"/>
                    <a:pt x="0" y="840"/>
                  </a:cubicBezTo>
                  <a:cubicBezTo>
                    <a:pt x="43" y="888"/>
                    <a:pt x="113" y="896"/>
                    <a:pt x="153" y="896"/>
                  </a:cubicBezTo>
                  <a:cubicBezTo>
                    <a:pt x="172" y="896"/>
                    <a:pt x="185" y="894"/>
                    <a:pt x="185" y="894"/>
                  </a:cubicBezTo>
                  <a:lnTo>
                    <a:pt x="185" y="894"/>
                  </a:lnTo>
                  <a:cubicBezTo>
                    <a:pt x="182" y="1556"/>
                    <a:pt x="767" y="1562"/>
                    <a:pt x="789" y="1562"/>
                  </a:cubicBezTo>
                  <a:cubicBezTo>
                    <a:pt x="789" y="1562"/>
                    <a:pt x="789" y="1562"/>
                    <a:pt x="789" y="1562"/>
                  </a:cubicBezTo>
                  <a:lnTo>
                    <a:pt x="816" y="2197"/>
                  </a:lnTo>
                  <a:cubicBezTo>
                    <a:pt x="897" y="2224"/>
                    <a:pt x="979" y="2234"/>
                    <a:pt x="1055" y="2234"/>
                  </a:cubicBezTo>
                  <a:cubicBezTo>
                    <a:pt x="1228" y="2234"/>
                    <a:pt x="1363" y="2183"/>
                    <a:pt x="1363" y="2183"/>
                  </a:cubicBezTo>
                  <a:lnTo>
                    <a:pt x="1333" y="924"/>
                  </a:lnTo>
                  <a:cubicBezTo>
                    <a:pt x="1725" y="837"/>
                    <a:pt x="1733" y="259"/>
                    <a:pt x="1434" y="203"/>
                  </a:cubicBezTo>
                  <a:cubicBezTo>
                    <a:pt x="1416" y="199"/>
                    <a:pt x="1399" y="197"/>
                    <a:pt x="1384" y="197"/>
                  </a:cubicBezTo>
                  <a:cubicBezTo>
                    <a:pt x="1146" y="197"/>
                    <a:pt x="1229" y="615"/>
                    <a:pt x="1085" y="615"/>
                  </a:cubicBezTo>
                  <a:cubicBezTo>
                    <a:pt x="937" y="615"/>
                    <a:pt x="1051" y="440"/>
                    <a:pt x="863" y="135"/>
                  </a:cubicBezTo>
                  <a:cubicBezTo>
                    <a:pt x="800" y="34"/>
                    <a:pt x="702" y="1"/>
                    <a:pt x="600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52;p51">
              <a:extLst>
                <a:ext uri="{FF2B5EF4-FFF2-40B4-BE49-F238E27FC236}">
                  <a16:creationId xmlns:a16="http://schemas.microsoft.com/office/drawing/2014/main" id="{6CE0FFBF-2FFA-A9D1-C136-6DF27FA2FF21}"/>
                </a:ext>
              </a:extLst>
            </p:cNvPr>
            <p:cNvSpPr/>
            <p:nvPr/>
          </p:nvSpPr>
          <p:spPr>
            <a:xfrm>
              <a:off x="4738899" y="2888338"/>
              <a:ext cx="22266" cy="31655"/>
            </a:xfrm>
            <a:custGeom>
              <a:avLst/>
              <a:gdLst/>
              <a:ahLst/>
              <a:cxnLst/>
              <a:rect l="l" t="t" r="r" b="b"/>
              <a:pathLst>
                <a:path w="249" h="354" extrusionOk="0">
                  <a:moveTo>
                    <a:pt x="57" y="0"/>
                  </a:moveTo>
                  <a:cubicBezTo>
                    <a:pt x="42" y="0"/>
                    <a:pt x="28" y="4"/>
                    <a:pt x="17" y="11"/>
                  </a:cubicBezTo>
                  <a:cubicBezTo>
                    <a:pt x="4" y="18"/>
                    <a:pt x="1" y="31"/>
                    <a:pt x="7" y="45"/>
                  </a:cubicBezTo>
                  <a:cubicBezTo>
                    <a:pt x="11" y="52"/>
                    <a:pt x="19" y="55"/>
                    <a:pt x="28" y="55"/>
                  </a:cubicBezTo>
                  <a:cubicBezTo>
                    <a:pt x="32" y="55"/>
                    <a:pt x="37" y="54"/>
                    <a:pt x="41" y="51"/>
                  </a:cubicBezTo>
                  <a:cubicBezTo>
                    <a:pt x="46" y="48"/>
                    <a:pt x="52" y="47"/>
                    <a:pt x="60" y="47"/>
                  </a:cubicBezTo>
                  <a:cubicBezTo>
                    <a:pt x="67" y="47"/>
                    <a:pt x="76" y="48"/>
                    <a:pt x="84" y="51"/>
                  </a:cubicBezTo>
                  <a:cubicBezTo>
                    <a:pt x="168" y="65"/>
                    <a:pt x="198" y="163"/>
                    <a:pt x="198" y="240"/>
                  </a:cubicBezTo>
                  <a:cubicBezTo>
                    <a:pt x="202" y="270"/>
                    <a:pt x="198" y="297"/>
                    <a:pt x="192" y="327"/>
                  </a:cubicBezTo>
                  <a:cubicBezTo>
                    <a:pt x="188" y="337"/>
                    <a:pt x="195" y="350"/>
                    <a:pt x="208" y="354"/>
                  </a:cubicBezTo>
                  <a:lnTo>
                    <a:pt x="215" y="354"/>
                  </a:lnTo>
                  <a:cubicBezTo>
                    <a:pt x="225" y="354"/>
                    <a:pt x="235" y="347"/>
                    <a:pt x="235" y="337"/>
                  </a:cubicBezTo>
                  <a:cubicBezTo>
                    <a:pt x="245" y="307"/>
                    <a:pt x="249" y="273"/>
                    <a:pt x="249" y="240"/>
                  </a:cubicBezTo>
                  <a:cubicBezTo>
                    <a:pt x="245" y="146"/>
                    <a:pt x="205" y="25"/>
                    <a:pt x="94" y="5"/>
                  </a:cubicBezTo>
                  <a:cubicBezTo>
                    <a:pt x="80" y="2"/>
                    <a:pt x="68" y="0"/>
                    <a:pt x="57" y="0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53;p51">
              <a:extLst>
                <a:ext uri="{FF2B5EF4-FFF2-40B4-BE49-F238E27FC236}">
                  <a16:creationId xmlns:a16="http://schemas.microsoft.com/office/drawing/2014/main" id="{80575FF5-AD21-E7E3-778F-290C36161D99}"/>
                </a:ext>
              </a:extLst>
            </p:cNvPr>
            <p:cNvSpPr/>
            <p:nvPr/>
          </p:nvSpPr>
          <p:spPr>
            <a:xfrm>
              <a:off x="4742475" y="2893793"/>
              <a:ext cx="14844" cy="17169"/>
            </a:xfrm>
            <a:custGeom>
              <a:avLst/>
              <a:gdLst/>
              <a:ahLst/>
              <a:cxnLst/>
              <a:rect l="l" t="t" r="r" b="b"/>
              <a:pathLst>
                <a:path w="166" h="192" extrusionOk="0">
                  <a:moveTo>
                    <a:pt x="139" y="1"/>
                  </a:moveTo>
                  <a:cubicBezTo>
                    <a:pt x="135" y="1"/>
                    <a:pt x="131" y="2"/>
                    <a:pt x="128" y="4"/>
                  </a:cubicBezTo>
                  <a:cubicBezTo>
                    <a:pt x="34" y="51"/>
                    <a:pt x="4" y="156"/>
                    <a:pt x="4" y="162"/>
                  </a:cubicBezTo>
                  <a:cubicBezTo>
                    <a:pt x="1" y="172"/>
                    <a:pt x="7" y="185"/>
                    <a:pt x="21" y="189"/>
                  </a:cubicBezTo>
                  <a:cubicBezTo>
                    <a:pt x="21" y="192"/>
                    <a:pt x="24" y="192"/>
                    <a:pt x="27" y="192"/>
                  </a:cubicBezTo>
                  <a:cubicBezTo>
                    <a:pt x="37" y="192"/>
                    <a:pt x="48" y="185"/>
                    <a:pt x="48" y="172"/>
                  </a:cubicBezTo>
                  <a:cubicBezTo>
                    <a:pt x="51" y="172"/>
                    <a:pt x="74" y="85"/>
                    <a:pt x="148" y="44"/>
                  </a:cubicBezTo>
                  <a:cubicBezTo>
                    <a:pt x="162" y="38"/>
                    <a:pt x="165" y="24"/>
                    <a:pt x="158" y="15"/>
                  </a:cubicBezTo>
                  <a:cubicBezTo>
                    <a:pt x="154" y="5"/>
                    <a:pt x="146" y="1"/>
                    <a:pt x="139" y="1"/>
                  </a:cubicBezTo>
                  <a:close/>
                </a:path>
              </a:pathLst>
            </a:custGeom>
            <a:solidFill>
              <a:srgbClr val="EF89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54;p51">
              <a:extLst>
                <a:ext uri="{FF2B5EF4-FFF2-40B4-BE49-F238E27FC236}">
                  <a16:creationId xmlns:a16="http://schemas.microsoft.com/office/drawing/2014/main" id="{6D930916-B391-8B7D-99FB-31A4F4CA6BD2}"/>
                </a:ext>
              </a:extLst>
            </p:cNvPr>
            <p:cNvSpPr/>
            <p:nvPr/>
          </p:nvSpPr>
          <p:spPr>
            <a:xfrm>
              <a:off x="4646081" y="2928309"/>
              <a:ext cx="60806" cy="59285"/>
            </a:xfrm>
            <a:custGeom>
              <a:avLst/>
              <a:gdLst/>
              <a:ahLst/>
              <a:cxnLst/>
              <a:rect l="l" t="t" r="r" b="b"/>
              <a:pathLst>
                <a:path w="680" h="663" extrusionOk="0">
                  <a:moveTo>
                    <a:pt x="341" y="0"/>
                  </a:moveTo>
                  <a:cubicBezTo>
                    <a:pt x="335" y="0"/>
                    <a:pt x="329" y="0"/>
                    <a:pt x="323" y="1"/>
                  </a:cubicBezTo>
                  <a:cubicBezTo>
                    <a:pt x="139" y="11"/>
                    <a:pt x="1" y="165"/>
                    <a:pt x="11" y="350"/>
                  </a:cubicBezTo>
                  <a:cubicBezTo>
                    <a:pt x="21" y="525"/>
                    <a:pt x="166" y="663"/>
                    <a:pt x="339" y="663"/>
                  </a:cubicBezTo>
                  <a:cubicBezTo>
                    <a:pt x="345" y="663"/>
                    <a:pt x="351" y="663"/>
                    <a:pt x="357" y="662"/>
                  </a:cubicBezTo>
                  <a:cubicBezTo>
                    <a:pt x="541" y="652"/>
                    <a:pt x="679" y="495"/>
                    <a:pt x="669" y="313"/>
                  </a:cubicBezTo>
                  <a:cubicBezTo>
                    <a:pt x="659" y="138"/>
                    <a:pt x="514" y="0"/>
                    <a:pt x="341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55;p51">
              <a:extLst>
                <a:ext uri="{FF2B5EF4-FFF2-40B4-BE49-F238E27FC236}">
                  <a16:creationId xmlns:a16="http://schemas.microsoft.com/office/drawing/2014/main" id="{F2DBF485-055E-AE67-16C0-9C2B48640913}"/>
                </a:ext>
              </a:extLst>
            </p:cNvPr>
            <p:cNvSpPr/>
            <p:nvPr/>
          </p:nvSpPr>
          <p:spPr>
            <a:xfrm>
              <a:off x="4690881" y="3001364"/>
              <a:ext cx="28883" cy="26379"/>
            </a:xfrm>
            <a:custGeom>
              <a:avLst/>
              <a:gdLst/>
              <a:ahLst/>
              <a:cxnLst/>
              <a:rect l="l" t="t" r="r" b="b"/>
              <a:pathLst>
                <a:path w="323" h="295" extrusionOk="0">
                  <a:moveTo>
                    <a:pt x="322" y="0"/>
                  </a:moveTo>
                  <a:lnTo>
                    <a:pt x="322" y="0"/>
                  </a:lnTo>
                  <a:cubicBezTo>
                    <a:pt x="322" y="0"/>
                    <a:pt x="228" y="30"/>
                    <a:pt x="0" y="30"/>
                  </a:cubicBezTo>
                  <a:lnTo>
                    <a:pt x="14" y="295"/>
                  </a:lnTo>
                  <a:cubicBezTo>
                    <a:pt x="292" y="231"/>
                    <a:pt x="322" y="0"/>
                    <a:pt x="3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ctrTitle"/>
          </p:nvPr>
        </p:nvSpPr>
        <p:spPr>
          <a:xfrm>
            <a:off x="1676700" y="4197000"/>
            <a:ext cx="57906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sz="2000" b="0" i="1">
                <a:solidFill>
                  <a:srgbClr val="292929"/>
                </a:solidFill>
                <a:effectLst/>
                <a:latin typeface="source-serif-pro"/>
              </a:rPr>
              <a:t>Andrew McAfee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subTitle" idx="1"/>
          </p:nvPr>
        </p:nvSpPr>
        <p:spPr>
          <a:xfrm>
            <a:off x="1676699" y="1840775"/>
            <a:ext cx="6339769" cy="15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-US" dirty="0"/>
              <a:t>The world is one big data problem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225" name="Google Shape;225;p25"/>
          <p:cNvSpPr/>
          <p:nvPr/>
        </p:nvSpPr>
        <p:spPr>
          <a:xfrm>
            <a:off x="4267525" y="483900"/>
            <a:ext cx="618900" cy="6189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ctrTitle"/>
          </p:nvPr>
        </p:nvSpPr>
        <p:spPr>
          <a:xfrm>
            <a:off x="4361250" y="701200"/>
            <a:ext cx="421500" cy="619500"/>
          </a:xfrm>
          <a:prstGeom prst="rect">
            <a:avLst/>
          </a:prstGeom>
        </p:spPr>
        <p:txBody>
          <a:bodyPr spcFirstLastPara="1" wrap="square" lIns="91425" tIns="2651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FFFFFF"/>
                </a:solidFill>
              </a:rPr>
              <a:t>”</a:t>
            </a:r>
            <a:endParaRPr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8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719999" y="529100"/>
            <a:ext cx="8039371" cy="4275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Big Data is made up of 5 Vs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Essential Vs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Volume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Velocity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Variety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endParaRPr lang="en-US" sz="1300" b="1" dirty="0">
              <a:solidFill>
                <a:srgbClr val="000000"/>
              </a:solidFill>
              <a:latin typeface="Roboto Slab Light" panose="020B0604020202020204" charset="0"/>
              <a:ea typeface="Roboto Slab Light" panose="020B0604020202020204" charset="0"/>
              <a:cs typeface="Arial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Traditional Vs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Veracity</a:t>
            </a:r>
          </a:p>
          <a:p>
            <a:pPr lvl="1" indent="-304800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SzPts val="1200"/>
              <a:buFont typeface="Roboto Slab"/>
              <a:buChar char="●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</a:rPr>
              <a:t>Value</a:t>
            </a:r>
            <a:endParaRPr lang="en-US" sz="1300" b="1" i="1" dirty="0">
              <a:solidFill>
                <a:srgbClr val="292929"/>
              </a:solidFill>
              <a:latin typeface="Roboto Slab Light" panose="020B0604020202020204" charset="0"/>
              <a:ea typeface="Roboto Slab Light" panose="020B0604020202020204" charset="0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</a:pPr>
            <a:endParaRPr lang="en-US" sz="1200" b="1" i="1" dirty="0">
              <a:solidFill>
                <a:srgbClr val="292929"/>
              </a:solidFill>
              <a:latin typeface="source-serif-pro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</a:pPr>
            <a:endParaRPr lang="en-US" sz="1200" b="1" i="1" dirty="0">
              <a:solidFill>
                <a:srgbClr val="292929"/>
              </a:solidFill>
              <a:latin typeface="source-serif-pro"/>
            </a:endParaRP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</a:pPr>
            <a:r>
              <a:rPr lang="en-US" sz="1300" b="1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Fun Facts : </a:t>
            </a:r>
          </a:p>
          <a:p>
            <a:pPr marL="3810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If you burned all of the data created in just one day onto DVDs, you could stack them on top of each other and reach the moon – twice.</a:t>
            </a:r>
          </a:p>
          <a:p>
            <a:pPr marL="381000" indent="-228600">
              <a:lnSpc>
                <a:spcPct val="100000"/>
              </a:lnSpc>
              <a:buClr>
                <a:schemeClr val="accent3"/>
              </a:buClr>
              <a:buSzPts val="1200"/>
              <a:buFont typeface="+mj-lt"/>
              <a:buAutoNum type="arabicPeriod"/>
            </a:pPr>
            <a:r>
              <a:rPr lang="en-US" sz="1300" dirty="0">
                <a:solidFill>
                  <a:srgbClr val="000000"/>
                </a:solidFill>
                <a:latin typeface="Roboto Slab Light" panose="020B0604020202020204" charset="0"/>
                <a:ea typeface="Roboto Slab Light" panose="020B0604020202020204" charset="0"/>
                <a:cs typeface="Arial"/>
                <a:sym typeface="Arial"/>
              </a:rPr>
              <a:t>Poor data across businesses and the government costs the U.S. economy $3.1 trillion dollars a year</a:t>
            </a:r>
          </a:p>
          <a:p>
            <a:pPr marL="152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</a:pPr>
            <a:endParaRPr lang="en-US" sz="1200" dirty="0"/>
          </a:p>
        </p:txBody>
      </p:sp>
      <p:sp>
        <p:nvSpPr>
          <p:cNvPr id="199" name="Google Shape;199;p23"/>
          <p:cNvSpPr txBox="1">
            <a:spLocks noGrp="1"/>
          </p:cNvSpPr>
          <p:nvPr>
            <p:ph type="ctrTitle"/>
          </p:nvPr>
        </p:nvSpPr>
        <p:spPr>
          <a:xfrm>
            <a:off x="2756350" y="529100"/>
            <a:ext cx="36312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BIG DATA</a:t>
            </a:r>
            <a:endParaRPr dirty="0">
              <a:latin typeface="Franklin Gothic Medium" panose="020B06030201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77DD446-D903-B9A1-19F5-E00897B7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25" y="1102575"/>
            <a:ext cx="3836925" cy="20724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0740A2-B743-C4D3-E5C9-7CD53F2AF24A}"/>
              </a:ext>
            </a:extLst>
          </p:cNvPr>
          <p:cNvSpPr/>
          <p:nvPr/>
        </p:nvSpPr>
        <p:spPr>
          <a:xfrm>
            <a:off x="603250" y="4324350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7"/>
          <p:cNvGrpSpPr/>
          <p:nvPr/>
        </p:nvGrpSpPr>
        <p:grpSpPr>
          <a:xfrm>
            <a:off x="234055" y="1494406"/>
            <a:ext cx="7301152" cy="2641053"/>
            <a:chOff x="1253878" y="1500942"/>
            <a:chExt cx="7177147" cy="2641053"/>
          </a:xfrm>
        </p:grpSpPr>
        <p:cxnSp>
          <p:nvCxnSpPr>
            <p:cNvPr id="778" name="Google Shape;778;p37"/>
            <p:cNvCxnSpPr>
              <a:cxnSpLocks/>
            </p:cNvCxnSpPr>
            <p:nvPr/>
          </p:nvCxnSpPr>
          <p:spPr>
            <a:xfrm>
              <a:off x="1253878" y="2817050"/>
              <a:ext cx="7177147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779" name="Google Shape;779;p37"/>
            <p:cNvSpPr/>
            <p:nvPr/>
          </p:nvSpPr>
          <p:spPr>
            <a:xfrm rot="8100000">
              <a:off x="1467903" y="1500992"/>
              <a:ext cx="582090" cy="582090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  <a:effectLst>
              <a:outerShdw blurRad="42863" dist="9525" dir="5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7"/>
            <p:cNvSpPr/>
            <p:nvPr/>
          </p:nvSpPr>
          <p:spPr>
            <a:xfrm rot="-2700000">
              <a:off x="3343957" y="3559905"/>
              <a:ext cx="582090" cy="582090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5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7"/>
            <p:cNvSpPr/>
            <p:nvPr/>
          </p:nvSpPr>
          <p:spPr>
            <a:xfrm rot="8100000">
              <a:off x="5220603" y="1500942"/>
              <a:ext cx="582090" cy="582090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42863" dist="9525" dir="5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7"/>
            <p:cNvSpPr/>
            <p:nvPr/>
          </p:nvSpPr>
          <p:spPr>
            <a:xfrm rot="-2700000">
              <a:off x="7096657" y="3559905"/>
              <a:ext cx="582090" cy="582090"/>
            </a:xfrm>
            <a:prstGeom prst="teardrop">
              <a:avLst>
                <a:gd name="adj" fmla="val 100000"/>
              </a:avLst>
            </a:prstGeom>
            <a:gradFill>
              <a:gsLst>
                <a:gs pos="0">
                  <a:srgbClr val="FFF3C4"/>
                </a:gs>
                <a:gs pos="100000">
                  <a:srgbClr val="FAD647"/>
                </a:gs>
              </a:gsLst>
              <a:lin ang="5400012" scaled="0"/>
            </a:gradFill>
            <a:ln>
              <a:noFill/>
            </a:ln>
            <a:effectLst>
              <a:outerShdw blurRad="42863" dist="9525" dir="5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37"/>
            <p:cNvCxnSpPr/>
            <p:nvPr/>
          </p:nvCxnSpPr>
          <p:spPr>
            <a:xfrm>
              <a:off x="1758950" y="2203642"/>
              <a:ext cx="0" cy="601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37"/>
            <p:cNvCxnSpPr/>
            <p:nvPr/>
          </p:nvCxnSpPr>
          <p:spPr>
            <a:xfrm flipH="1">
              <a:off x="5511350" y="2203599"/>
              <a:ext cx="300" cy="60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37"/>
            <p:cNvCxnSpPr>
              <a:cxnSpLocks/>
              <a:stCxn id="780" idx="7"/>
            </p:cNvCxnSpPr>
            <p:nvPr/>
          </p:nvCxnSpPr>
          <p:spPr>
            <a:xfrm flipH="1" flipV="1">
              <a:off x="3615240" y="2821470"/>
              <a:ext cx="18605" cy="61903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37"/>
            <p:cNvCxnSpPr>
              <a:cxnSpLocks/>
              <a:stCxn id="782" idx="7"/>
              <a:endCxn id="788" idx="2"/>
            </p:cNvCxnSpPr>
            <p:nvPr/>
          </p:nvCxnSpPr>
          <p:spPr>
            <a:xfrm flipH="1" flipV="1">
              <a:off x="7379080" y="2800901"/>
              <a:ext cx="12117" cy="634894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789" name="Google Shape;789;p37"/>
          <p:cNvSpPr txBox="1">
            <a:spLocks noGrp="1"/>
          </p:cNvSpPr>
          <p:nvPr>
            <p:ph type="title"/>
          </p:nvPr>
        </p:nvSpPr>
        <p:spPr>
          <a:xfrm>
            <a:off x="747854" y="483900"/>
            <a:ext cx="767224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BIG DATA IN RETAIL INDUSTRY </a:t>
            </a:r>
            <a:endParaRPr dirty="0"/>
          </a:p>
        </p:txBody>
      </p:sp>
      <p:sp>
        <p:nvSpPr>
          <p:cNvPr id="790" name="Google Shape;790;p37"/>
          <p:cNvSpPr txBox="1"/>
          <p:nvPr/>
        </p:nvSpPr>
        <p:spPr>
          <a:xfrm>
            <a:off x="-70030" y="2923500"/>
            <a:ext cx="2063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300" i="0" dirty="0">
                <a:solidFill>
                  <a:srgbClr val="343741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Personalizing Customer Experience</a:t>
            </a:r>
          </a:p>
        </p:txBody>
      </p:sp>
      <p:sp>
        <p:nvSpPr>
          <p:cNvPr id="791" name="Google Shape;791;p37"/>
          <p:cNvSpPr txBox="1"/>
          <p:nvPr/>
        </p:nvSpPr>
        <p:spPr>
          <a:xfrm>
            <a:off x="456101" y="1578363"/>
            <a:ext cx="58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01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792" name="Google Shape;792;p37"/>
          <p:cNvSpPr txBox="1"/>
          <p:nvPr/>
        </p:nvSpPr>
        <p:spPr>
          <a:xfrm>
            <a:off x="3528564" y="2978635"/>
            <a:ext cx="2063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300" b="0" i="0" dirty="0">
                <a:solidFill>
                  <a:srgbClr val="303030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Optimizing Pricing</a:t>
            </a:r>
          </a:p>
        </p:txBody>
      </p:sp>
      <p:sp>
        <p:nvSpPr>
          <p:cNvPr id="786" name="Google Shape;786;p37"/>
          <p:cNvSpPr txBox="1"/>
          <p:nvPr/>
        </p:nvSpPr>
        <p:spPr>
          <a:xfrm>
            <a:off x="1633842" y="2182242"/>
            <a:ext cx="2063100" cy="23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0" anchor="b" anchorCtr="0">
            <a:noAutofit/>
          </a:bodyPr>
          <a:lstStyle/>
          <a:p>
            <a:pPr algn="ctr"/>
            <a:r>
              <a:rPr lang="en-US" sz="1300" b="0" i="0" dirty="0">
                <a:solidFill>
                  <a:srgbClr val="000000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Forecasting Demand</a:t>
            </a:r>
          </a:p>
        </p:txBody>
      </p:sp>
      <p:sp>
        <p:nvSpPr>
          <p:cNvPr id="788" name="Google Shape;788;p37"/>
          <p:cNvSpPr txBox="1"/>
          <p:nvPr/>
        </p:nvSpPr>
        <p:spPr>
          <a:xfrm>
            <a:off x="5433537" y="2026065"/>
            <a:ext cx="20631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i="0" dirty="0">
                <a:solidFill>
                  <a:srgbClr val="2D2D2D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Anticipate supply chain disruption</a:t>
            </a:r>
            <a:endParaRPr sz="1300" dirty="0">
              <a:solidFill>
                <a:srgbClr val="1F1A33"/>
              </a:solidFill>
              <a:latin typeface="Roboto Slab Light" panose="020B0604020202020204" charset="0"/>
              <a:ea typeface="Roboto Slab Light" panose="020B0604020202020204" charset="0"/>
              <a:cs typeface="Roboto Slab Light"/>
              <a:sym typeface="Roboto Slab Light"/>
            </a:endParaRPr>
          </a:p>
        </p:txBody>
      </p:sp>
      <p:sp>
        <p:nvSpPr>
          <p:cNvPr id="793" name="Google Shape;793;p37"/>
          <p:cNvSpPr txBox="1"/>
          <p:nvPr/>
        </p:nvSpPr>
        <p:spPr>
          <a:xfrm>
            <a:off x="4289376" y="1588358"/>
            <a:ext cx="58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03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2353929" y="3580672"/>
            <a:ext cx="58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02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" name="Google Shape;779;p37">
            <a:extLst>
              <a:ext uri="{FF2B5EF4-FFF2-40B4-BE49-F238E27FC236}">
                <a16:creationId xmlns:a16="http://schemas.microsoft.com/office/drawing/2014/main" id="{A45D47C7-CF79-3E89-0A79-EDB27135D186}"/>
              </a:ext>
            </a:extLst>
          </p:cNvPr>
          <p:cNvSpPr/>
          <p:nvPr/>
        </p:nvSpPr>
        <p:spPr>
          <a:xfrm rot="8100000">
            <a:off x="8082289" y="1480748"/>
            <a:ext cx="578835" cy="58209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54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93;p37">
            <a:extLst>
              <a:ext uri="{FF2B5EF4-FFF2-40B4-BE49-F238E27FC236}">
                <a16:creationId xmlns:a16="http://schemas.microsoft.com/office/drawing/2014/main" id="{56A4B866-92D3-1BB2-EB68-5C17AB90E044}"/>
              </a:ext>
            </a:extLst>
          </p:cNvPr>
          <p:cNvSpPr txBox="1"/>
          <p:nvPr/>
        </p:nvSpPr>
        <p:spPr>
          <a:xfrm>
            <a:off x="8079957" y="1582070"/>
            <a:ext cx="58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05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5" name="Google Shape;793;p37">
            <a:extLst>
              <a:ext uri="{FF2B5EF4-FFF2-40B4-BE49-F238E27FC236}">
                <a16:creationId xmlns:a16="http://schemas.microsoft.com/office/drawing/2014/main" id="{396B6EC3-B06D-3C63-BE2D-C8F6920EAE72}"/>
              </a:ext>
            </a:extLst>
          </p:cNvPr>
          <p:cNvSpPr txBox="1"/>
          <p:nvPr/>
        </p:nvSpPr>
        <p:spPr>
          <a:xfrm>
            <a:off x="6188402" y="3580672"/>
            <a:ext cx="58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04</a:t>
            </a:r>
            <a:endParaRPr sz="18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" name="Google Shape;784;p37">
            <a:extLst>
              <a:ext uri="{FF2B5EF4-FFF2-40B4-BE49-F238E27FC236}">
                <a16:creationId xmlns:a16="http://schemas.microsoft.com/office/drawing/2014/main" id="{DAD12169-125F-2BC5-CB15-64D45988A204}"/>
              </a:ext>
            </a:extLst>
          </p:cNvPr>
          <p:cNvCxnSpPr/>
          <p:nvPr/>
        </p:nvCxnSpPr>
        <p:spPr>
          <a:xfrm flipH="1">
            <a:off x="8371707" y="2192265"/>
            <a:ext cx="298" cy="60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Google Shape;784;p37">
            <a:extLst>
              <a:ext uri="{FF2B5EF4-FFF2-40B4-BE49-F238E27FC236}">
                <a16:creationId xmlns:a16="http://schemas.microsoft.com/office/drawing/2014/main" id="{1396A0FF-65CE-246D-347D-7C10104E5A5A}"/>
              </a:ext>
            </a:extLst>
          </p:cNvPr>
          <p:cNvCxnSpPr>
            <a:cxnSpLocks/>
          </p:cNvCxnSpPr>
          <p:nvPr/>
        </p:nvCxnSpPr>
        <p:spPr>
          <a:xfrm flipH="1">
            <a:off x="7569260" y="2806095"/>
            <a:ext cx="1503328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" name="Google Shape;792;p37">
            <a:extLst>
              <a:ext uri="{FF2B5EF4-FFF2-40B4-BE49-F238E27FC236}">
                <a16:creationId xmlns:a16="http://schemas.microsoft.com/office/drawing/2014/main" id="{C78AE3FB-1032-FA67-AE04-3D3DA2F2D188}"/>
              </a:ext>
            </a:extLst>
          </p:cNvPr>
          <p:cNvSpPr txBox="1"/>
          <p:nvPr/>
        </p:nvSpPr>
        <p:spPr>
          <a:xfrm>
            <a:off x="7295747" y="2923500"/>
            <a:ext cx="2063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fontAlgn="base"/>
            <a:r>
              <a:rPr lang="en-US" sz="1300" b="0" i="0" dirty="0">
                <a:solidFill>
                  <a:srgbClr val="444444"/>
                </a:solidFill>
                <a:effectLst/>
                <a:latin typeface="Roboto Slab Light" panose="020B0604020202020204" charset="0"/>
                <a:ea typeface="Roboto Slab Light" panose="020B0604020202020204" charset="0"/>
              </a:rPr>
              <a:t>Customer journey analytics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11B05A-F69D-7BCA-28EC-9EEA2ABFDBDB}"/>
              </a:ext>
            </a:extLst>
          </p:cNvPr>
          <p:cNvSpPr/>
          <p:nvPr/>
        </p:nvSpPr>
        <p:spPr>
          <a:xfrm>
            <a:off x="603250" y="4324350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6BEFB19-31B3-EBBA-2DAA-6293D242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697" y="3404222"/>
            <a:ext cx="2080930" cy="15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7F73BF9-AB80-1F0F-2282-6307CC49FE58}"/>
              </a:ext>
            </a:extLst>
          </p:cNvPr>
          <p:cNvSpPr/>
          <p:nvPr/>
        </p:nvSpPr>
        <p:spPr>
          <a:xfrm>
            <a:off x="587375" y="4374767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5D71005-6DA0-652B-C4AA-125C09F70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23" y="1016987"/>
            <a:ext cx="4642348" cy="2437465"/>
          </a:xfrm>
          <a:prstGeom prst="rect">
            <a:avLst/>
          </a:prstGeom>
        </p:spPr>
      </p:pic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THE PROCESS</a:t>
            </a:r>
            <a:endParaRPr dirty="0"/>
          </a:p>
        </p:txBody>
      </p:sp>
      <p:sp>
        <p:nvSpPr>
          <p:cNvPr id="892" name="Google Shape;892;p38"/>
          <p:cNvSpPr txBox="1"/>
          <p:nvPr/>
        </p:nvSpPr>
        <p:spPr>
          <a:xfrm>
            <a:off x="-53042" y="2180015"/>
            <a:ext cx="2354949" cy="93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Customer data from various sources are gathered in cloud environment 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704855" y="1865540"/>
            <a:ext cx="388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941474" y="1542939"/>
            <a:ext cx="197117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AI assisted decisions are automated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257139" y="1215128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929375" y="3599024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6" name="Google Shape;898;p38">
            <a:extLst>
              <a:ext uri="{FF2B5EF4-FFF2-40B4-BE49-F238E27FC236}">
                <a16:creationId xmlns:a16="http://schemas.microsoft.com/office/drawing/2014/main" id="{ED65D4D4-9A27-1749-549D-593B4BC0DA00}"/>
              </a:ext>
            </a:extLst>
          </p:cNvPr>
          <p:cNvCxnSpPr>
            <a:cxnSpLocks/>
          </p:cNvCxnSpPr>
          <p:nvPr/>
        </p:nvCxnSpPr>
        <p:spPr>
          <a:xfrm>
            <a:off x="1728636" y="2088890"/>
            <a:ext cx="1369493" cy="5265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8" name="Google Shape;898;p38"/>
          <p:cNvCxnSpPr>
            <a:cxnSpLocks/>
          </p:cNvCxnSpPr>
          <p:nvPr/>
        </p:nvCxnSpPr>
        <p:spPr>
          <a:xfrm flipV="1">
            <a:off x="1004167" y="1573429"/>
            <a:ext cx="1448938" cy="52064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0" name="Google Shape;900;p38"/>
          <p:cNvCxnSpPr>
            <a:cxnSpLocks/>
          </p:cNvCxnSpPr>
          <p:nvPr/>
        </p:nvCxnSpPr>
        <p:spPr>
          <a:xfrm>
            <a:off x="4806125" y="2752036"/>
            <a:ext cx="0" cy="26875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Google Shape;898;p38">
            <a:extLst>
              <a:ext uri="{FF2B5EF4-FFF2-40B4-BE49-F238E27FC236}">
                <a16:creationId xmlns:a16="http://schemas.microsoft.com/office/drawing/2014/main" id="{BB1BE1CB-41D9-D135-69B9-CED73B397AF1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81079" y="2549284"/>
            <a:ext cx="1613040" cy="63705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" name="Google Shape;898;p38">
            <a:extLst>
              <a:ext uri="{FF2B5EF4-FFF2-40B4-BE49-F238E27FC236}">
                <a16:creationId xmlns:a16="http://schemas.microsoft.com/office/drawing/2014/main" id="{2B40A907-A842-A6D7-45EE-8D2129CF41BC}"/>
              </a:ext>
            </a:extLst>
          </p:cNvPr>
          <p:cNvCxnSpPr>
            <a:cxnSpLocks/>
          </p:cNvCxnSpPr>
          <p:nvPr/>
        </p:nvCxnSpPr>
        <p:spPr>
          <a:xfrm flipV="1">
            <a:off x="6612530" y="1433647"/>
            <a:ext cx="1140820" cy="2175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2FF6EB-BD31-595A-4FE2-EC9CD7BD87B4}"/>
              </a:ext>
            </a:extLst>
          </p:cNvPr>
          <p:cNvCxnSpPr>
            <a:cxnSpLocks/>
          </p:cNvCxnSpPr>
          <p:nvPr/>
        </p:nvCxnSpPr>
        <p:spPr>
          <a:xfrm>
            <a:off x="5228691" y="1956060"/>
            <a:ext cx="0" cy="164296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2AD739-2246-7551-B0FF-53EB8BFFCBBB}"/>
              </a:ext>
            </a:extLst>
          </p:cNvPr>
          <p:cNvCxnSpPr>
            <a:cxnSpLocks/>
          </p:cNvCxnSpPr>
          <p:nvPr/>
        </p:nvCxnSpPr>
        <p:spPr>
          <a:xfrm flipH="1">
            <a:off x="4806953" y="3578792"/>
            <a:ext cx="421738" cy="562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9" name="Google Shape;899;p38"/>
          <p:cNvCxnSpPr>
            <a:cxnSpLocks/>
          </p:cNvCxnSpPr>
          <p:nvPr/>
        </p:nvCxnSpPr>
        <p:spPr>
          <a:xfrm rot="5400000">
            <a:off x="5822422" y="1813737"/>
            <a:ext cx="1285802" cy="100246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" name="Google Shape;894;p38">
            <a:extLst>
              <a:ext uri="{FF2B5EF4-FFF2-40B4-BE49-F238E27FC236}">
                <a16:creationId xmlns:a16="http://schemas.microsoft.com/office/drawing/2014/main" id="{EFBA3F04-1E14-FB16-362D-050B22E8037F}"/>
              </a:ext>
            </a:extLst>
          </p:cNvPr>
          <p:cNvSpPr txBox="1"/>
          <p:nvPr/>
        </p:nvSpPr>
        <p:spPr>
          <a:xfrm>
            <a:off x="3624357" y="3879562"/>
            <a:ext cx="2363536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Programs and Algorithms are created for models to learn about the stored data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24C34-A93E-2082-793F-22603BD53420}"/>
              </a:ext>
            </a:extLst>
          </p:cNvPr>
          <p:cNvSpPr txBox="1"/>
          <p:nvPr/>
        </p:nvSpPr>
        <p:spPr>
          <a:xfrm>
            <a:off x="-84120" y="4941800"/>
            <a:ext cx="827506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 : https://www.nim.org/en/publications/gfk-marketing-intelligence-review/all-issues/future-retailing/big-data-and-analytics-retailing</a:t>
            </a:r>
          </a:p>
        </p:txBody>
      </p:sp>
    </p:spTree>
    <p:extLst>
      <p:ext uri="{BB962C8B-B14F-4D97-AF65-F5344CB8AC3E}">
        <p14:creationId xmlns:p14="http://schemas.microsoft.com/office/powerpoint/2010/main" val="206922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>
            <a:spLocks noGrp="1"/>
          </p:cNvSpPr>
          <p:nvPr>
            <p:ph type="title"/>
          </p:nvPr>
        </p:nvSpPr>
        <p:spPr>
          <a:xfrm>
            <a:off x="1771650" y="483900"/>
            <a:ext cx="586105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dvent Pro SemiBold"/>
                <a:ea typeface="Advent Pro SemiBold"/>
                <a:cs typeface="Advent Pro SemiBold"/>
                <a:sym typeface="Advent Pro SemiBold"/>
              </a:rPr>
              <a:t>BIG DATA CHALLENGES IN RETAIL </a:t>
            </a:r>
            <a:endParaRPr dirty="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2" name="Google Shape;332;p29"/>
          <p:cNvSpPr/>
          <p:nvPr/>
        </p:nvSpPr>
        <p:spPr>
          <a:xfrm rot="-5400000">
            <a:off x="34110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9"/>
          <p:cNvSpPr/>
          <p:nvPr/>
        </p:nvSpPr>
        <p:spPr>
          <a:xfrm rot="5400000" flipH="1">
            <a:off x="4683100" y="1710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FF3C4"/>
              </a:gs>
              <a:gs pos="100000">
                <a:srgbClr val="FAD647"/>
              </a:gs>
            </a:gsLst>
            <a:lin ang="5400012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9"/>
          <p:cNvSpPr/>
          <p:nvPr/>
        </p:nvSpPr>
        <p:spPr>
          <a:xfrm rot="5400000">
            <a:off x="46831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EEC9C3"/>
              </a:gs>
              <a:gs pos="100000">
                <a:srgbClr val="FF8C8C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9"/>
          <p:cNvSpPr/>
          <p:nvPr/>
        </p:nvSpPr>
        <p:spPr>
          <a:xfrm rot="-5400000" flipH="1">
            <a:off x="3411000" y="2982025"/>
            <a:ext cx="1043400" cy="10434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7E719E"/>
              </a:gs>
              <a:gs pos="100000">
                <a:srgbClr val="423A64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9"/>
          <p:cNvSpPr txBox="1"/>
          <p:nvPr/>
        </p:nvSpPr>
        <p:spPr>
          <a:xfrm>
            <a:off x="712446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Shortage of Skilled Personnel in Big Data Analytics</a:t>
            </a:r>
          </a:p>
        </p:txBody>
      </p:sp>
      <p:sp>
        <p:nvSpPr>
          <p:cNvPr id="337" name="Google Shape;337;p29"/>
          <p:cNvSpPr txBox="1"/>
          <p:nvPr/>
        </p:nvSpPr>
        <p:spPr>
          <a:xfrm>
            <a:off x="712375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Data Security is ignored</a:t>
            </a:r>
          </a:p>
        </p:txBody>
      </p:sp>
      <p:sp>
        <p:nvSpPr>
          <p:cNvPr id="338" name="Google Shape;338;p29"/>
          <p:cNvSpPr txBox="1"/>
          <p:nvPr/>
        </p:nvSpPr>
        <p:spPr>
          <a:xfrm>
            <a:off x="712450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712375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6103682" y="2082047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Required Data cannot be found easily</a:t>
            </a:r>
          </a:p>
        </p:txBody>
      </p:sp>
      <p:sp>
        <p:nvSpPr>
          <p:cNvPr id="341" name="Google Shape;341;p29"/>
          <p:cNvSpPr txBox="1"/>
          <p:nvPr/>
        </p:nvSpPr>
        <p:spPr>
          <a:xfrm>
            <a:off x="6103612" y="3583009"/>
            <a:ext cx="23241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</a:rPr>
              <a:t>Collection of inaccurate &amp; outdated data</a:t>
            </a:r>
          </a:p>
        </p:txBody>
      </p:sp>
      <p:sp>
        <p:nvSpPr>
          <p:cNvPr id="342" name="Google Shape;342;p29"/>
          <p:cNvSpPr txBox="1"/>
          <p:nvPr/>
        </p:nvSpPr>
        <p:spPr>
          <a:xfrm>
            <a:off x="6103687" y="1635372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6103612" y="3136319"/>
            <a:ext cx="23241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grpSp>
        <p:nvGrpSpPr>
          <p:cNvPr id="344" name="Google Shape;344;p29"/>
          <p:cNvGrpSpPr/>
          <p:nvPr/>
        </p:nvGrpSpPr>
        <p:grpSpPr>
          <a:xfrm>
            <a:off x="3786485" y="2088501"/>
            <a:ext cx="292429" cy="302971"/>
            <a:chOff x="3357325" y="2093500"/>
            <a:chExt cx="311525" cy="322825"/>
          </a:xfrm>
        </p:grpSpPr>
        <p:sp>
          <p:nvSpPr>
            <p:cNvPr id="345" name="Google Shape;345;p29"/>
            <p:cNvSpPr/>
            <p:nvPr/>
          </p:nvSpPr>
          <p:spPr>
            <a:xfrm>
              <a:off x="3357325" y="2210550"/>
              <a:ext cx="85700" cy="205775"/>
            </a:xfrm>
            <a:custGeom>
              <a:avLst/>
              <a:gdLst/>
              <a:ahLst/>
              <a:cxnLst/>
              <a:rect l="l" t="t" r="r" b="b"/>
              <a:pathLst>
                <a:path w="3428" h="8231" extrusionOk="0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471225" y="2152075"/>
              <a:ext cx="84725" cy="264250"/>
            </a:xfrm>
            <a:custGeom>
              <a:avLst/>
              <a:gdLst/>
              <a:ahLst/>
              <a:cxnLst/>
              <a:rect l="l" t="t" r="r" b="b"/>
              <a:pathLst>
                <a:path w="3389" h="10570" extrusionOk="0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584150" y="2093500"/>
              <a:ext cx="84700" cy="322825"/>
            </a:xfrm>
            <a:custGeom>
              <a:avLst/>
              <a:gdLst/>
              <a:ahLst/>
              <a:cxnLst/>
              <a:rect l="l" t="t" r="r" b="b"/>
              <a:pathLst>
                <a:path w="3388" h="12913" extrusionOk="0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9525" dir="414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" name="Google Shape;7262;p63">
            <a:extLst>
              <a:ext uri="{FF2B5EF4-FFF2-40B4-BE49-F238E27FC236}">
                <a16:creationId xmlns:a16="http://schemas.microsoft.com/office/drawing/2014/main" id="{D7D1531A-6D8D-21DF-A848-FF924A852906}"/>
              </a:ext>
            </a:extLst>
          </p:cNvPr>
          <p:cNvGrpSpPr/>
          <p:nvPr/>
        </p:nvGrpSpPr>
        <p:grpSpPr>
          <a:xfrm flipH="1">
            <a:off x="5040521" y="3312800"/>
            <a:ext cx="368656" cy="360556"/>
            <a:chOff x="5727850" y="3609275"/>
            <a:chExt cx="278850" cy="277275"/>
          </a:xfrm>
          <a:solidFill>
            <a:srgbClr val="FFFFFF"/>
          </a:solidFill>
        </p:grpSpPr>
        <p:sp>
          <p:nvSpPr>
            <p:cNvPr id="3" name="Google Shape;7263;p63">
              <a:extLst>
                <a:ext uri="{FF2B5EF4-FFF2-40B4-BE49-F238E27FC236}">
                  <a16:creationId xmlns:a16="http://schemas.microsoft.com/office/drawing/2014/main" id="{74305532-520D-BE3F-3128-D85EC7093E11}"/>
                </a:ext>
              </a:extLst>
            </p:cNvPr>
            <p:cNvSpPr/>
            <p:nvPr/>
          </p:nvSpPr>
          <p:spPr>
            <a:xfrm>
              <a:off x="5884600" y="3765225"/>
              <a:ext cx="122100" cy="121325"/>
            </a:xfrm>
            <a:custGeom>
              <a:avLst/>
              <a:gdLst/>
              <a:ahLst/>
              <a:cxnLst/>
              <a:rect l="l" t="t" r="r" b="b"/>
              <a:pathLst>
                <a:path w="4884" h="4853" extrusionOk="0">
                  <a:moveTo>
                    <a:pt x="2426" y="662"/>
                  </a:moveTo>
                  <a:cubicBezTo>
                    <a:pt x="2646" y="662"/>
                    <a:pt x="2804" y="819"/>
                    <a:pt x="2804" y="1008"/>
                  </a:cubicBezTo>
                  <a:cubicBezTo>
                    <a:pt x="2804" y="1197"/>
                    <a:pt x="2646" y="1355"/>
                    <a:pt x="2426" y="1355"/>
                  </a:cubicBezTo>
                  <a:cubicBezTo>
                    <a:pt x="2237" y="1355"/>
                    <a:pt x="2079" y="1197"/>
                    <a:pt x="2079" y="1008"/>
                  </a:cubicBezTo>
                  <a:cubicBezTo>
                    <a:pt x="2079" y="819"/>
                    <a:pt x="2237" y="662"/>
                    <a:pt x="2426" y="662"/>
                  </a:cubicBezTo>
                  <a:close/>
                  <a:moveTo>
                    <a:pt x="2426" y="1670"/>
                  </a:moveTo>
                  <a:cubicBezTo>
                    <a:pt x="2646" y="1670"/>
                    <a:pt x="2804" y="1828"/>
                    <a:pt x="2804" y="2048"/>
                  </a:cubicBezTo>
                  <a:lnTo>
                    <a:pt x="2804" y="3781"/>
                  </a:lnTo>
                  <a:cubicBezTo>
                    <a:pt x="2804" y="3970"/>
                    <a:pt x="2646" y="4127"/>
                    <a:pt x="2426" y="4127"/>
                  </a:cubicBezTo>
                  <a:cubicBezTo>
                    <a:pt x="2237" y="4127"/>
                    <a:pt x="2079" y="3970"/>
                    <a:pt x="2079" y="3781"/>
                  </a:cubicBezTo>
                  <a:lnTo>
                    <a:pt x="2079" y="2048"/>
                  </a:lnTo>
                  <a:cubicBezTo>
                    <a:pt x="2079" y="1828"/>
                    <a:pt x="2237" y="1670"/>
                    <a:pt x="2426" y="1670"/>
                  </a:cubicBezTo>
                  <a:close/>
                  <a:moveTo>
                    <a:pt x="2426" y="0"/>
                  </a:moveTo>
                  <a:cubicBezTo>
                    <a:pt x="1103" y="0"/>
                    <a:pt x="0" y="1103"/>
                    <a:pt x="0" y="2426"/>
                  </a:cubicBezTo>
                  <a:cubicBezTo>
                    <a:pt x="0" y="3749"/>
                    <a:pt x="1103" y="4852"/>
                    <a:pt x="2426" y="4852"/>
                  </a:cubicBezTo>
                  <a:cubicBezTo>
                    <a:pt x="3781" y="4852"/>
                    <a:pt x="4883" y="3749"/>
                    <a:pt x="4883" y="2426"/>
                  </a:cubicBezTo>
                  <a:cubicBezTo>
                    <a:pt x="4883" y="1040"/>
                    <a:pt x="3781" y="0"/>
                    <a:pt x="2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64;p63">
              <a:extLst>
                <a:ext uri="{FF2B5EF4-FFF2-40B4-BE49-F238E27FC236}">
                  <a16:creationId xmlns:a16="http://schemas.microsoft.com/office/drawing/2014/main" id="{C88A07CB-561C-238A-EBCD-8894A6820398}"/>
                </a:ext>
              </a:extLst>
            </p:cNvPr>
            <p:cNvSpPr/>
            <p:nvPr/>
          </p:nvSpPr>
          <p:spPr>
            <a:xfrm>
              <a:off x="5727850" y="3669125"/>
              <a:ext cx="35475" cy="216625"/>
            </a:xfrm>
            <a:custGeom>
              <a:avLst/>
              <a:gdLst/>
              <a:ahLst/>
              <a:cxnLst/>
              <a:rect l="l" t="t" r="r" b="b"/>
              <a:pathLst>
                <a:path w="1419" h="8665" extrusionOk="0">
                  <a:moveTo>
                    <a:pt x="32" y="1"/>
                  </a:moveTo>
                  <a:lnTo>
                    <a:pt x="32" y="7310"/>
                  </a:lnTo>
                  <a:cubicBezTo>
                    <a:pt x="1" y="8034"/>
                    <a:pt x="631" y="8665"/>
                    <a:pt x="1418" y="8665"/>
                  </a:cubicBezTo>
                  <a:lnTo>
                    <a:pt x="1418" y="347"/>
                  </a:lnTo>
                  <a:lnTo>
                    <a:pt x="1072" y="347"/>
                  </a:lnTo>
                  <a:cubicBezTo>
                    <a:pt x="662" y="347"/>
                    <a:pt x="316" y="253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265;p63">
              <a:extLst>
                <a:ext uri="{FF2B5EF4-FFF2-40B4-BE49-F238E27FC236}">
                  <a16:creationId xmlns:a16="http://schemas.microsoft.com/office/drawing/2014/main" id="{6E097D61-F6C5-C26F-90B7-54416873309B}"/>
                </a:ext>
              </a:extLst>
            </p:cNvPr>
            <p:cNvSpPr/>
            <p:nvPr/>
          </p:nvSpPr>
          <p:spPr>
            <a:xfrm>
              <a:off x="5779825" y="3677800"/>
              <a:ext cx="174900" cy="207950"/>
            </a:xfrm>
            <a:custGeom>
              <a:avLst/>
              <a:gdLst/>
              <a:ahLst/>
              <a:cxnLst/>
              <a:rect l="l" t="t" r="r" b="b"/>
              <a:pathLst>
                <a:path w="6996" h="8318" extrusionOk="0">
                  <a:moveTo>
                    <a:pt x="5262" y="693"/>
                  </a:moveTo>
                  <a:cubicBezTo>
                    <a:pt x="5451" y="693"/>
                    <a:pt x="5609" y="851"/>
                    <a:pt x="5609" y="1040"/>
                  </a:cubicBezTo>
                  <a:cubicBezTo>
                    <a:pt x="5609" y="1229"/>
                    <a:pt x="5451" y="1386"/>
                    <a:pt x="5262" y="1386"/>
                  </a:cubicBezTo>
                  <a:lnTo>
                    <a:pt x="1072" y="1386"/>
                  </a:lnTo>
                  <a:cubicBezTo>
                    <a:pt x="883" y="1386"/>
                    <a:pt x="726" y="1229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262" y="2080"/>
                  </a:moveTo>
                  <a:cubicBezTo>
                    <a:pt x="5451" y="2080"/>
                    <a:pt x="5609" y="2237"/>
                    <a:pt x="5609" y="2426"/>
                  </a:cubicBezTo>
                  <a:cubicBezTo>
                    <a:pt x="5609" y="2615"/>
                    <a:pt x="5451" y="2773"/>
                    <a:pt x="5262" y="2773"/>
                  </a:cubicBezTo>
                  <a:lnTo>
                    <a:pt x="1072" y="2773"/>
                  </a:lnTo>
                  <a:cubicBezTo>
                    <a:pt x="883" y="2773"/>
                    <a:pt x="726" y="2615"/>
                    <a:pt x="726" y="2426"/>
                  </a:cubicBezTo>
                  <a:cubicBezTo>
                    <a:pt x="726" y="2237"/>
                    <a:pt x="883" y="2080"/>
                    <a:pt x="1072" y="2080"/>
                  </a:cubicBezTo>
                  <a:close/>
                  <a:moveTo>
                    <a:pt x="1" y="0"/>
                  </a:moveTo>
                  <a:lnTo>
                    <a:pt x="1" y="8318"/>
                  </a:lnTo>
                  <a:lnTo>
                    <a:pt x="4695" y="8318"/>
                  </a:lnTo>
                  <a:cubicBezTo>
                    <a:pt x="4002" y="7750"/>
                    <a:pt x="3498" y="6868"/>
                    <a:pt x="3498" y="5892"/>
                  </a:cubicBezTo>
                  <a:cubicBezTo>
                    <a:pt x="3498" y="5766"/>
                    <a:pt x="3561" y="5640"/>
                    <a:pt x="3561" y="5545"/>
                  </a:cubicBezTo>
                  <a:lnTo>
                    <a:pt x="1072" y="5545"/>
                  </a:lnTo>
                  <a:cubicBezTo>
                    <a:pt x="883" y="5545"/>
                    <a:pt x="726" y="5388"/>
                    <a:pt x="726" y="5167"/>
                  </a:cubicBezTo>
                  <a:lnTo>
                    <a:pt x="726" y="3812"/>
                  </a:lnTo>
                  <a:cubicBezTo>
                    <a:pt x="726" y="3592"/>
                    <a:pt x="883" y="3434"/>
                    <a:pt x="1072" y="3434"/>
                  </a:cubicBezTo>
                  <a:lnTo>
                    <a:pt x="4695" y="3434"/>
                  </a:lnTo>
                  <a:cubicBezTo>
                    <a:pt x="5199" y="3056"/>
                    <a:pt x="5861" y="2773"/>
                    <a:pt x="6617" y="2773"/>
                  </a:cubicBezTo>
                  <a:cubicBezTo>
                    <a:pt x="6743" y="2773"/>
                    <a:pt x="6869" y="2804"/>
                    <a:pt x="6995" y="2804"/>
                  </a:cubicBezTo>
                  <a:lnTo>
                    <a:pt x="699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266;p63">
              <a:extLst>
                <a:ext uri="{FF2B5EF4-FFF2-40B4-BE49-F238E27FC236}">
                  <a16:creationId xmlns:a16="http://schemas.microsoft.com/office/drawing/2014/main" id="{8953BBA4-92D2-AF7E-B2D6-945F9A094EB7}"/>
                </a:ext>
              </a:extLst>
            </p:cNvPr>
            <p:cNvSpPr/>
            <p:nvPr/>
          </p:nvSpPr>
          <p:spPr>
            <a:xfrm>
              <a:off x="5815275" y="3781750"/>
              <a:ext cx="66200" cy="17350"/>
            </a:xfrm>
            <a:custGeom>
              <a:avLst/>
              <a:gdLst/>
              <a:ahLst/>
              <a:cxnLst/>
              <a:rect l="l" t="t" r="r" b="b"/>
              <a:pathLst>
                <a:path w="2648" h="694" extrusionOk="0">
                  <a:moveTo>
                    <a:pt x="1" y="1"/>
                  </a:moveTo>
                  <a:lnTo>
                    <a:pt x="1" y="694"/>
                  </a:lnTo>
                  <a:lnTo>
                    <a:pt x="2301" y="694"/>
                  </a:lnTo>
                  <a:cubicBezTo>
                    <a:pt x="2364" y="473"/>
                    <a:pt x="2490" y="221"/>
                    <a:pt x="2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67;p63">
              <a:extLst>
                <a:ext uri="{FF2B5EF4-FFF2-40B4-BE49-F238E27FC236}">
                  <a16:creationId xmlns:a16="http://schemas.microsoft.com/office/drawing/2014/main" id="{BF903A93-F7C3-8598-D04D-CE6A844BB790}"/>
                </a:ext>
              </a:extLst>
            </p:cNvPr>
            <p:cNvSpPr/>
            <p:nvPr/>
          </p:nvSpPr>
          <p:spPr>
            <a:xfrm>
              <a:off x="5727850" y="3609275"/>
              <a:ext cx="226075" cy="51225"/>
            </a:xfrm>
            <a:custGeom>
              <a:avLst/>
              <a:gdLst/>
              <a:ahLst/>
              <a:cxnLst/>
              <a:rect l="l" t="t" r="r" b="b"/>
              <a:pathLst>
                <a:path w="9043" h="2049" extrusionOk="0">
                  <a:moveTo>
                    <a:pt x="1072" y="0"/>
                  </a:moveTo>
                  <a:cubicBezTo>
                    <a:pt x="473" y="0"/>
                    <a:pt x="32" y="473"/>
                    <a:pt x="32" y="1040"/>
                  </a:cubicBezTo>
                  <a:cubicBezTo>
                    <a:pt x="1" y="1576"/>
                    <a:pt x="473" y="2048"/>
                    <a:pt x="1072" y="2048"/>
                  </a:cubicBezTo>
                  <a:lnTo>
                    <a:pt x="9043" y="2048"/>
                  </a:lnTo>
                  <a:cubicBezTo>
                    <a:pt x="8475" y="2048"/>
                    <a:pt x="8034" y="1576"/>
                    <a:pt x="8034" y="1040"/>
                  </a:cubicBezTo>
                  <a:cubicBezTo>
                    <a:pt x="8034" y="441"/>
                    <a:pt x="8507" y="0"/>
                    <a:pt x="90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364;p64">
            <a:extLst>
              <a:ext uri="{FF2B5EF4-FFF2-40B4-BE49-F238E27FC236}">
                <a16:creationId xmlns:a16="http://schemas.microsoft.com/office/drawing/2014/main" id="{72F3376B-A392-CDB8-8CE0-2BE4C6298D70}"/>
              </a:ext>
            </a:extLst>
          </p:cNvPr>
          <p:cNvGrpSpPr/>
          <p:nvPr/>
        </p:nvGrpSpPr>
        <p:grpSpPr>
          <a:xfrm>
            <a:off x="5030201" y="2036886"/>
            <a:ext cx="355526" cy="354586"/>
            <a:chOff x="-33646250" y="3586425"/>
            <a:chExt cx="293000" cy="292225"/>
          </a:xfrm>
          <a:solidFill>
            <a:srgbClr val="FFFFFF"/>
          </a:solidFill>
        </p:grpSpPr>
        <p:sp>
          <p:nvSpPr>
            <p:cNvPr id="9" name="Google Shape;7365;p64">
              <a:extLst>
                <a:ext uri="{FF2B5EF4-FFF2-40B4-BE49-F238E27FC236}">
                  <a16:creationId xmlns:a16="http://schemas.microsoft.com/office/drawing/2014/main" id="{E0BDBE82-182E-03F8-4021-1526A6BB4539}"/>
                </a:ext>
              </a:extLst>
            </p:cNvPr>
            <p:cNvSpPr/>
            <p:nvPr/>
          </p:nvSpPr>
          <p:spPr>
            <a:xfrm>
              <a:off x="-33646250" y="3739225"/>
              <a:ext cx="141775" cy="139425"/>
            </a:xfrm>
            <a:custGeom>
              <a:avLst/>
              <a:gdLst/>
              <a:ahLst/>
              <a:cxnLst/>
              <a:rect l="l" t="t" r="r" b="b"/>
              <a:pathLst>
                <a:path w="5671" h="5577" extrusionOk="0">
                  <a:moveTo>
                    <a:pt x="4190" y="1"/>
                  </a:moveTo>
                  <a:cubicBezTo>
                    <a:pt x="4001" y="316"/>
                    <a:pt x="3970" y="725"/>
                    <a:pt x="4127" y="1040"/>
                  </a:cubicBezTo>
                  <a:lnTo>
                    <a:pt x="3497" y="1670"/>
                  </a:lnTo>
                  <a:cubicBezTo>
                    <a:pt x="3345" y="1589"/>
                    <a:pt x="3194" y="1550"/>
                    <a:pt x="3047" y="1550"/>
                  </a:cubicBezTo>
                  <a:cubicBezTo>
                    <a:pt x="2797" y="1550"/>
                    <a:pt x="2561" y="1661"/>
                    <a:pt x="2363" y="1859"/>
                  </a:cubicBezTo>
                  <a:lnTo>
                    <a:pt x="378" y="3813"/>
                  </a:lnTo>
                  <a:cubicBezTo>
                    <a:pt x="0" y="4222"/>
                    <a:pt x="0" y="4884"/>
                    <a:pt x="378" y="5293"/>
                  </a:cubicBezTo>
                  <a:cubicBezTo>
                    <a:pt x="583" y="5482"/>
                    <a:pt x="851" y="5577"/>
                    <a:pt x="1115" y="5577"/>
                  </a:cubicBezTo>
                  <a:cubicBezTo>
                    <a:pt x="1378" y="5577"/>
                    <a:pt x="1638" y="5482"/>
                    <a:pt x="1827" y="5293"/>
                  </a:cubicBezTo>
                  <a:lnTo>
                    <a:pt x="3812" y="3309"/>
                  </a:lnTo>
                  <a:cubicBezTo>
                    <a:pt x="4096" y="3025"/>
                    <a:pt x="4190" y="2553"/>
                    <a:pt x="4001" y="2143"/>
                  </a:cubicBezTo>
                  <a:lnTo>
                    <a:pt x="4631" y="1513"/>
                  </a:lnTo>
                  <a:cubicBezTo>
                    <a:pt x="4789" y="1576"/>
                    <a:pt x="4915" y="1607"/>
                    <a:pt x="5072" y="1607"/>
                  </a:cubicBezTo>
                  <a:cubicBezTo>
                    <a:pt x="5261" y="1607"/>
                    <a:pt x="5450" y="1544"/>
                    <a:pt x="5671" y="1418"/>
                  </a:cubicBezTo>
                  <a:cubicBezTo>
                    <a:pt x="5041" y="1040"/>
                    <a:pt x="4568" y="568"/>
                    <a:pt x="41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66;p64">
              <a:extLst>
                <a:ext uri="{FF2B5EF4-FFF2-40B4-BE49-F238E27FC236}">
                  <a16:creationId xmlns:a16="http://schemas.microsoft.com/office/drawing/2014/main" id="{B3A172AC-05E6-7452-9624-CB3C9EF1FF21}"/>
                </a:ext>
              </a:extLst>
            </p:cNvPr>
            <p:cNvSpPr/>
            <p:nvPr/>
          </p:nvSpPr>
          <p:spPr>
            <a:xfrm>
              <a:off x="-33541500" y="3586425"/>
              <a:ext cx="188250" cy="187475"/>
            </a:xfrm>
            <a:custGeom>
              <a:avLst/>
              <a:gdLst/>
              <a:ahLst/>
              <a:cxnLst/>
              <a:rect l="l" t="t" r="r" b="b"/>
              <a:pathLst>
                <a:path w="7530" h="7499" extrusionOk="0">
                  <a:moveTo>
                    <a:pt x="3718" y="1387"/>
                  </a:moveTo>
                  <a:cubicBezTo>
                    <a:pt x="4253" y="1387"/>
                    <a:pt x="4726" y="1859"/>
                    <a:pt x="4726" y="2427"/>
                  </a:cubicBezTo>
                  <a:cubicBezTo>
                    <a:pt x="4789" y="2805"/>
                    <a:pt x="4505" y="3214"/>
                    <a:pt x="4096" y="3372"/>
                  </a:cubicBezTo>
                  <a:lnTo>
                    <a:pt x="4096" y="3750"/>
                  </a:lnTo>
                  <a:cubicBezTo>
                    <a:pt x="4096" y="3939"/>
                    <a:pt x="3938" y="4096"/>
                    <a:pt x="3749" y="4096"/>
                  </a:cubicBezTo>
                  <a:cubicBezTo>
                    <a:pt x="3560" y="4096"/>
                    <a:pt x="3403" y="3939"/>
                    <a:pt x="3403" y="3750"/>
                  </a:cubicBezTo>
                  <a:lnTo>
                    <a:pt x="3403" y="3372"/>
                  </a:lnTo>
                  <a:cubicBezTo>
                    <a:pt x="3403" y="3088"/>
                    <a:pt x="3592" y="2805"/>
                    <a:pt x="3875" y="2742"/>
                  </a:cubicBezTo>
                  <a:cubicBezTo>
                    <a:pt x="4001" y="2679"/>
                    <a:pt x="4096" y="2521"/>
                    <a:pt x="4096" y="2427"/>
                  </a:cubicBezTo>
                  <a:cubicBezTo>
                    <a:pt x="4096" y="2206"/>
                    <a:pt x="3938" y="2049"/>
                    <a:pt x="3749" y="2049"/>
                  </a:cubicBezTo>
                  <a:cubicBezTo>
                    <a:pt x="3560" y="2049"/>
                    <a:pt x="3403" y="2206"/>
                    <a:pt x="3403" y="2427"/>
                  </a:cubicBezTo>
                  <a:cubicBezTo>
                    <a:pt x="3403" y="2616"/>
                    <a:pt x="3245" y="2773"/>
                    <a:pt x="3056" y="2773"/>
                  </a:cubicBezTo>
                  <a:cubicBezTo>
                    <a:pt x="2836" y="2773"/>
                    <a:pt x="2678" y="2616"/>
                    <a:pt x="2678" y="2427"/>
                  </a:cubicBezTo>
                  <a:cubicBezTo>
                    <a:pt x="2678" y="1859"/>
                    <a:pt x="3151" y="1387"/>
                    <a:pt x="3718" y="1387"/>
                  </a:cubicBezTo>
                  <a:close/>
                  <a:moveTo>
                    <a:pt x="3749" y="4726"/>
                  </a:moveTo>
                  <a:cubicBezTo>
                    <a:pt x="3938" y="4726"/>
                    <a:pt x="4096" y="4884"/>
                    <a:pt x="4096" y="5104"/>
                  </a:cubicBezTo>
                  <a:cubicBezTo>
                    <a:pt x="4096" y="5294"/>
                    <a:pt x="3938" y="5451"/>
                    <a:pt x="3749" y="5451"/>
                  </a:cubicBezTo>
                  <a:cubicBezTo>
                    <a:pt x="3560" y="5451"/>
                    <a:pt x="3403" y="5294"/>
                    <a:pt x="3403" y="5104"/>
                  </a:cubicBezTo>
                  <a:cubicBezTo>
                    <a:pt x="3403" y="4884"/>
                    <a:pt x="3560" y="4726"/>
                    <a:pt x="3749" y="4726"/>
                  </a:cubicBezTo>
                  <a:close/>
                  <a:moveTo>
                    <a:pt x="3749" y="1"/>
                  </a:moveTo>
                  <a:cubicBezTo>
                    <a:pt x="1670" y="1"/>
                    <a:pt x="0" y="1702"/>
                    <a:pt x="0" y="3750"/>
                  </a:cubicBezTo>
                  <a:cubicBezTo>
                    <a:pt x="0" y="5829"/>
                    <a:pt x="1702" y="7499"/>
                    <a:pt x="3749" y="7499"/>
                  </a:cubicBezTo>
                  <a:cubicBezTo>
                    <a:pt x="5829" y="7499"/>
                    <a:pt x="7498" y="5798"/>
                    <a:pt x="7498" y="3750"/>
                  </a:cubicBezTo>
                  <a:cubicBezTo>
                    <a:pt x="7530" y="1670"/>
                    <a:pt x="5829" y="1"/>
                    <a:pt x="3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6857;p63">
            <a:extLst>
              <a:ext uri="{FF2B5EF4-FFF2-40B4-BE49-F238E27FC236}">
                <a16:creationId xmlns:a16="http://schemas.microsoft.com/office/drawing/2014/main" id="{7D26785C-806E-340D-3D36-112E3661378A}"/>
              </a:ext>
            </a:extLst>
          </p:cNvPr>
          <p:cNvGrpSpPr/>
          <p:nvPr/>
        </p:nvGrpSpPr>
        <p:grpSpPr>
          <a:xfrm>
            <a:off x="3749517" y="3332986"/>
            <a:ext cx="366364" cy="365207"/>
            <a:chOff x="-60987850" y="4100950"/>
            <a:chExt cx="316650" cy="315650"/>
          </a:xfrm>
          <a:solidFill>
            <a:srgbClr val="FFFFFF"/>
          </a:solidFill>
        </p:grpSpPr>
        <p:sp>
          <p:nvSpPr>
            <p:cNvPr id="12" name="Google Shape;6858;p63">
              <a:extLst>
                <a:ext uri="{FF2B5EF4-FFF2-40B4-BE49-F238E27FC236}">
                  <a16:creationId xmlns:a16="http://schemas.microsoft.com/office/drawing/2014/main" id="{6FBE568A-A869-FEAB-97F2-7BAAE665E766}"/>
                </a:ext>
              </a:extLst>
            </p:cNvPr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859;p63">
              <a:extLst>
                <a:ext uri="{FF2B5EF4-FFF2-40B4-BE49-F238E27FC236}">
                  <a16:creationId xmlns:a16="http://schemas.microsoft.com/office/drawing/2014/main" id="{19D293E3-D220-5991-B940-8421721B3EA2}"/>
                </a:ext>
              </a:extLst>
            </p:cNvPr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860;p63">
              <a:extLst>
                <a:ext uri="{FF2B5EF4-FFF2-40B4-BE49-F238E27FC236}">
                  <a16:creationId xmlns:a16="http://schemas.microsoft.com/office/drawing/2014/main" id="{37978D5E-486E-20A2-5C6C-5C639245CB3E}"/>
                </a:ext>
              </a:extLst>
            </p:cNvPr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61;p63">
              <a:extLst>
                <a:ext uri="{FF2B5EF4-FFF2-40B4-BE49-F238E27FC236}">
                  <a16:creationId xmlns:a16="http://schemas.microsoft.com/office/drawing/2014/main" id="{AB8FB4D6-C14C-37A9-B439-5537B83B8EBF}"/>
                </a:ext>
              </a:extLst>
            </p:cNvPr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62;p63">
              <a:extLst>
                <a:ext uri="{FF2B5EF4-FFF2-40B4-BE49-F238E27FC236}">
                  <a16:creationId xmlns:a16="http://schemas.microsoft.com/office/drawing/2014/main" id="{89CD3C5B-90A2-E3E4-E013-7F8137614A0D}"/>
                </a:ext>
              </a:extLst>
            </p:cNvPr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2A647CF-0C7E-3C05-4075-ECC0090CF088}"/>
              </a:ext>
            </a:extLst>
          </p:cNvPr>
          <p:cNvSpPr/>
          <p:nvPr/>
        </p:nvSpPr>
        <p:spPr>
          <a:xfrm>
            <a:off x="603250" y="4324350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8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2"/>
          <p:cNvSpPr txBox="1">
            <a:spLocks noGrp="1"/>
          </p:cNvSpPr>
          <p:nvPr>
            <p:ph type="title"/>
          </p:nvPr>
        </p:nvSpPr>
        <p:spPr>
          <a:xfrm>
            <a:off x="2260800" y="483900"/>
            <a:ext cx="462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THESE CHALLENGES CAN BE SOLVED?</a:t>
            </a:r>
            <a:endParaRPr dirty="0"/>
          </a:p>
        </p:txBody>
      </p:sp>
      <p:sp>
        <p:nvSpPr>
          <p:cNvPr id="967" name="Google Shape;967;p42"/>
          <p:cNvSpPr/>
          <p:nvPr/>
        </p:nvSpPr>
        <p:spPr>
          <a:xfrm rot="-8100000" flipH="1">
            <a:off x="1669086" y="1446674"/>
            <a:ext cx="473054" cy="473054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FAD647"/>
              </a:gs>
              <a:gs pos="100000">
                <a:srgbClr val="FFE582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2"/>
          <p:cNvSpPr/>
          <p:nvPr/>
        </p:nvSpPr>
        <p:spPr>
          <a:xfrm rot="-8100000" flipH="1">
            <a:off x="6996986" y="1446675"/>
            <a:ext cx="473054" cy="473054"/>
          </a:xfrm>
          <a:prstGeom prst="teardrop">
            <a:avLst>
              <a:gd name="adj" fmla="val 100000"/>
            </a:avLst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2"/>
          <p:cNvSpPr/>
          <p:nvPr/>
        </p:nvSpPr>
        <p:spPr>
          <a:xfrm rot="-8100000" flipH="1">
            <a:off x="1669086" y="3000649"/>
            <a:ext cx="473054" cy="473054"/>
          </a:xfrm>
          <a:prstGeom prst="teardrop">
            <a:avLst>
              <a:gd name="adj" fmla="val 100000"/>
            </a:avLst>
          </a:prstGeom>
          <a:noFill/>
          <a:ln w="9525" cap="flat" cmpd="sng">
            <a:solidFill>
              <a:srgbClr val="1F1A33"/>
            </a:solidFill>
            <a:prstDash val="dash"/>
            <a:round/>
            <a:headEnd type="none" w="sm" len="sm"/>
            <a:tailEnd type="none" w="sm" len="sm"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2"/>
          <p:cNvSpPr/>
          <p:nvPr/>
        </p:nvSpPr>
        <p:spPr>
          <a:xfrm rot="-8100000" flipH="1">
            <a:off x="7001861" y="3000650"/>
            <a:ext cx="473054" cy="473054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D4EBDE"/>
              </a:gs>
              <a:gs pos="100000">
                <a:srgbClr val="70CACD"/>
              </a:gs>
            </a:gsLst>
            <a:lin ang="5400700" scaled="0"/>
          </a:gradFill>
          <a:ln>
            <a:noFill/>
          </a:ln>
          <a:effectLst>
            <a:outerShdw blurRad="42863" dist="9525" dir="396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2"/>
          <p:cNvSpPr txBox="1">
            <a:spLocks noGrp="1"/>
          </p:cNvSpPr>
          <p:nvPr>
            <p:ph type="subTitle" idx="1"/>
          </p:nvPr>
        </p:nvSpPr>
        <p:spPr>
          <a:xfrm>
            <a:off x="468025" y="2167426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Adequate training to the team</a:t>
            </a:r>
            <a:endParaRPr dirty="0"/>
          </a:p>
        </p:txBody>
      </p:sp>
      <p:sp>
        <p:nvSpPr>
          <p:cNvPr id="972" name="Google Shape;972;p42"/>
          <p:cNvSpPr txBox="1">
            <a:spLocks noGrp="1"/>
          </p:cNvSpPr>
          <p:nvPr>
            <p:ph type="subTitle" idx="2"/>
          </p:nvPr>
        </p:nvSpPr>
        <p:spPr>
          <a:xfrm>
            <a:off x="468025" y="3716352"/>
            <a:ext cx="2875200" cy="525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Implement a new &amp; sound data management approach</a:t>
            </a:r>
            <a:endParaRPr dirty="0"/>
          </a:p>
        </p:txBody>
      </p:sp>
      <p:sp>
        <p:nvSpPr>
          <p:cNvPr id="973" name="Google Shape;973;p42"/>
          <p:cNvSpPr txBox="1">
            <a:spLocks noGrp="1"/>
          </p:cNvSpPr>
          <p:nvPr>
            <p:ph type="subTitle" idx="3"/>
          </p:nvPr>
        </p:nvSpPr>
        <p:spPr>
          <a:xfrm>
            <a:off x="1606963" y="1482630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74" name="Google Shape;974;p42"/>
          <p:cNvSpPr txBox="1">
            <a:spLocks noGrp="1"/>
          </p:cNvSpPr>
          <p:nvPr>
            <p:ph type="subTitle" idx="4"/>
          </p:nvPr>
        </p:nvSpPr>
        <p:spPr>
          <a:xfrm>
            <a:off x="1606963" y="3040503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75" name="Google Shape;975;p42"/>
          <p:cNvSpPr txBox="1">
            <a:spLocks noGrp="1"/>
          </p:cNvSpPr>
          <p:nvPr>
            <p:ph type="subTitle" idx="5"/>
          </p:nvPr>
        </p:nvSpPr>
        <p:spPr>
          <a:xfrm>
            <a:off x="5761490" y="2193552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Review the existing data management procedure</a:t>
            </a:r>
            <a:endParaRPr dirty="0"/>
          </a:p>
        </p:txBody>
      </p:sp>
      <p:sp>
        <p:nvSpPr>
          <p:cNvPr id="976" name="Google Shape;976;p42"/>
          <p:cNvSpPr txBox="1">
            <a:spLocks noGrp="1"/>
          </p:cNvSpPr>
          <p:nvPr>
            <p:ph type="subTitle" idx="6"/>
          </p:nvPr>
        </p:nvSpPr>
        <p:spPr>
          <a:xfrm>
            <a:off x="5851577" y="3698008"/>
            <a:ext cx="28752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Integrate the database</a:t>
            </a:r>
            <a:endParaRPr dirty="0"/>
          </a:p>
        </p:txBody>
      </p:sp>
      <p:sp>
        <p:nvSpPr>
          <p:cNvPr id="977" name="Google Shape;977;p42"/>
          <p:cNvSpPr txBox="1">
            <a:spLocks noGrp="1"/>
          </p:cNvSpPr>
          <p:nvPr>
            <p:ph type="subTitle" idx="7"/>
          </p:nvPr>
        </p:nvSpPr>
        <p:spPr>
          <a:xfrm>
            <a:off x="6934848" y="1489366"/>
            <a:ext cx="597300" cy="2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78" name="Google Shape;978;p42"/>
          <p:cNvSpPr txBox="1">
            <a:spLocks noGrp="1"/>
          </p:cNvSpPr>
          <p:nvPr>
            <p:ph type="subTitle" idx="8"/>
          </p:nvPr>
        </p:nvSpPr>
        <p:spPr>
          <a:xfrm>
            <a:off x="6934848" y="3040504"/>
            <a:ext cx="597300" cy="2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83E1A13B-8AFF-638F-F7AB-80084F145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35" y="1489366"/>
            <a:ext cx="2297142" cy="2297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FEB215A-BA0E-8F7E-1CE1-8F5A892A97D5}"/>
              </a:ext>
            </a:extLst>
          </p:cNvPr>
          <p:cNvSpPr/>
          <p:nvPr/>
        </p:nvSpPr>
        <p:spPr>
          <a:xfrm>
            <a:off x="603250" y="4324350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7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5C3F920-1797-7AA3-D457-F821FFA7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683" y="992362"/>
            <a:ext cx="2271230" cy="2109857"/>
          </a:xfrm>
          <a:prstGeom prst="rect">
            <a:avLst/>
          </a:prstGeom>
        </p:spPr>
      </p:pic>
      <p:sp>
        <p:nvSpPr>
          <p:cNvPr id="800" name="Google Shape;800;p38"/>
          <p:cNvSpPr txBox="1">
            <a:spLocks noGrp="1"/>
          </p:cNvSpPr>
          <p:nvPr>
            <p:ph type="title"/>
          </p:nvPr>
        </p:nvSpPr>
        <p:spPr>
          <a:xfrm>
            <a:off x="711200" y="483900"/>
            <a:ext cx="7707086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THE BIG DATA SOURCES IN RETAIL?</a:t>
            </a:r>
            <a:endParaRPr dirty="0"/>
          </a:p>
        </p:txBody>
      </p:sp>
      <p:grpSp>
        <p:nvGrpSpPr>
          <p:cNvPr id="801" name="Google Shape;801;p38"/>
          <p:cNvGrpSpPr/>
          <p:nvPr/>
        </p:nvGrpSpPr>
        <p:grpSpPr>
          <a:xfrm>
            <a:off x="2527404" y="2326187"/>
            <a:ext cx="3789104" cy="2293425"/>
            <a:chOff x="2708575" y="2186050"/>
            <a:chExt cx="3789104" cy="2293425"/>
          </a:xfrm>
        </p:grpSpPr>
        <p:sp>
          <p:nvSpPr>
            <p:cNvPr id="802" name="Google Shape;802;p38"/>
            <p:cNvSpPr/>
            <p:nvPr/>
          </p:nvSpPr>
          <p:spPr>
            <a:xfrm>
              <a:off x="2708575" y="2186050"/>
              <a:ext cx="3789104" cy="2291301"/>
            </a:xfrm>
            <a:custGeom>
              <a:avLst/>
              <a:gdLst/>
              <a:ahLst/>
              <a:cxnLst/>
              <a:rect l="l" t="t" r="r" b="b"/>
              <a:pathLst>
                <a:path w="53186" h="32162" extrusionOk="0">
                  <a:moveTo>
                    <a:pt x="25299" y="1"/>
                  </a:moveTo>
                  <a:cubicBezTo>
                    <a:pt x="24985" y="1"/>
                    <a:pt x="24659" y="36"/>
                    <a:pt x="24321" y="110"/>
                  </a:cubicBezTo>
                  <a:cubicBezTo>
                    <a:pt x="18868" y="1312"/>
                    <a:pt x="19194" y="10802"/>
                    <a:pt x="19194" y="10802"/>
                  </a:cubicBezTo>
                  <a:cubicBezTo>
                    <a:pt x="19194" y="10802"/>
                    <a:pt x="16758" y="4532"/>
                    <a:pt x="12310" y="4532"/>
                  </a:cubicBezTo>
                  <a:cubicBezTo>
                    <a:pt x="11487" y="4532"/>
                    <a:pt x="10595" y="4747"/>
                    <a:pt x="9636" y="5256"/>
                  </a:cubicBezTo>
                  <a:cubicBezTo>
                    <a:pt x="3496" y="8516"/>
                    <a:pt x="9210" y="21690"/>
                    <a:pt x="9210" y="21690"/>
                  </a:cubicBezTo>
                  <a:cubicBezTo>
                    <a:pt x="9210" y="21690"/>
                    <a:pt x="7496" y="20227"/>
                    <a:pt x="5463" y="20227"/>
                  </a:cubicBezTo>
                  <a:cubicBezTo>
                    <a:pt x="4632" y="20227"/>
                    <a:pt x="3748" y="20471"/>
                    <a:pt x="2905" y="21160"/>
                  </a:cubicBezTo>
                  <a:cubicBezTo>
                    <a:pt x="1" y="23533"/>
                    <a:pt x="1395" y="28867"/>
                    <a:pt x="3637" y="32161"/>
                  </a:cubicBezTo>
                  <a:lnTo>
                    <a:pt x="49644" y="32154"/>
                  </a:lnTo>
                  <a:cubicBezTo>
                    <a:pt x="49644" y="32154"/>
                    <a:pt x="52619" y="28512"/>
                    <a:pt x="51627" y="25856"/>
                  </a:cubicBezTo>
                  <a:cubicBezTo>
                    <a:pt x="51045" y="24299"/>
                    <a:pt x="49623" y="23977"/>
                    <a:pt x="48546" y="23977"/>
                  </a:cubicBezTo>
                  <a:cubicBezTo>
                    <a:pt x="47787" y="23977"/>
                    <a:pt x="47200" y="24137"/>
                    <a:pt x="47200" y="24137"/>
                  </a:cubicBezTo>
                  <a:cubicBezTo>
                    <a:pt x="47200" y="24137"/>
                    <a:pt x="53186" y="16295"/>
                    <a:pt x="49466" y="14062"/>
                  </a:cubicBezTo>
                  <a:cubicBezTo>
                    <a:pt x="48453" y="13455"/>
                    <a:pt x="47477" y="13234"/>
                    <a:pt x="46593" y="13234"/>
                  </a:cubicBezTo>
                  <a:cubicBezTo>
                    <a:pt x="44234" y="13234"/>
                    <a:pt x="42530" y="14808"/>
                    <a:pt x="42530" y="14808"/>
                  </a:cubicBezTo>
                  <a:cubicBezTo>
                    <a:pt x="42530" y="14808"/>
                    <a:pt x="45783" y="3437"/>
                    <a:pt x="39078" y="2588"/>
                  </a:cubicBezTo>
                  <a:cubicBezTo>
                    <a:pt x="38654" y="2534"/>
                    <a:pt x="38256" y="2509"/>
                    <a:pt x="37881" y="2509"/>
                  </a:cubicBezTo>
                  <a:cubicBezTo>
                    <a:pt x="32341" y="2509"/>
                    <a:pt x="32079" y="8027"/>
                    <a:pt x="32079" y="8027"/>
                  </a:cubicBezTo>
                  <a:cubicBezTo>
                    <a:pt x="32079" y="8027"/>
                    <a:pt x="30053" y="1"/>
                    <a:pt x="25299" y="1"/>
                  </a:cubicBezTo>
                  <a:close/>
                </a:path>
              </a:pathLst>
            </a:custGeom>
            <a:gradFill>
              <a:gsLst>
                <a:gs pos="0">
                  <a:srgbClr val="EEC9C3"/>
                </a:gs>
                <a:gs pos="100000">
                  <a:srgbClr val="FF8C8C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321859" y="2560498"/>
              <a:ext cx="994260" cy="521424"/>
            </a:xfrm>
            <a:custGeom>
              <a:avLst/>
              <a:gdLst/>
              <a:ahLst/>
              <a:cxnLst/>
              <a:rect l="l" t="t" r="r" b="b"/>
              <a:pathLst>
                <a:path w="13956" h="7319" extrusionOk="0">
                  <a:moveTo>
                    <a:pt x="1975" y="0"/>
                  </a:moveTo>
                  <a:lnTo>
                    <a:pt x="1" y="7319"/>
                  </a:lnTo>
                  <a:lnTo>
                    <a:pt x="11982" y="7319"/>
                  </a:lnTo>
                  <a:lnTo>
                    <a:pt x="13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3797800" y="2813835"/>
              <a:ext cx="492072" cy="268086"/>
            </a:xfrm>
            <a:custGeom>
              <a:avLst/>
              <a:gdLst/>
              <a:ahLst/>
              <a:cxnLst/>
              <a:rect l="l" t="t" r="r" b="b"/>
              <a:pathLst>
                <a:path w="6907" h="3763" extrusionOk="0">
                  <a:moveTo>
                    <a:pt x="0" y="0"/>
                  </a:moveTo>
                  <a:lnTo>
                    <a:pt x="2267" y="3763"/>
                  </a:lnTo>
                  <a:lnTo>
                    <a:pt x="6906" y="3763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4071656" y="2700133"/>
              <a:ext cx="140704" cy="109144"/>
            </a:xfrm>
            <a:custGeom>
              <a:avLst/>
              <a:gdLst/>
              <a:ahLst/>
              <a:cxnLst/>
              <a:rect l="l" t="t" r="r" b="b"/>
              <a:pathLst>
                <a:path w="1975" h="1532" extrusionOk="0">
                  <a:moveTo>
                    <a:pt x="0" y="1"/>
                  </a:moveTo>
                  <a:lnTo>
                    <a:pt x="417" y="811"/>
                  </a:lnTo>
                  <a:cubicBezTo>
                    <a:pt x="1172" y="1304"/>
                    <a:pt x="1780" y="1532"/>
                    <a:pt x="1780" y="1532"/>
                  </a:cubicBezTo>
                  <a:lnTo>
                    <a:pt x="1974" y="1072"/>
                  </a:lnTo>
                  <a:cubicBezTo>
                    <a:pt x="1629" y="844"/>
                    <a:pt x="1297" y="501"/>
                    <a:pt x="984" y="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3871750" y="2415164"/>
              <a:ext cx="270080" cy="342748"/>
            </a:xfrm>
            <a:custGeom>
              <a:avLst/>
              <a:gdLst/>
              <a:ahLst/>
              <a:cxnLst/>
              <a:rect l="l" t="t" r="r" b="b"/>
              <a:pathLst>
                <a:path w="3791" h="4811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551" y="3548"/>
                    <a:pt x="2461" y="4313"/>
                    <a:pt x="3223" y="4811"/>
                  </a:cubicBezTo>
                  <a:lnTo>
                    <a:pt x="3790" y="4098"/>
                  </a:lnTo>
                  <a:cubicBezTo>
                    <a:pt x="2756" y="2766"/>
                    <a:pt x="1931" y="778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3871750" y="2415164"/>
              <a:ext cx="170056" cy="260961"/>
            </a:xfrm>
            <a:custGeom>
              <a:avLst/>
              <a:gdLst/>
              <a:ahLst/>
              <a:cxnLst/>
              <a:rect l="l" t="t" r="r" b="b"/>
              <a:pathLst>
                <a:path w="2387" h="3663" extrusionOk="0">
                  <a:moveTo>
                    <a:pt x="1152" y="1"/>
                  </a:moveTo>
                  <a:cubicBezTo>
                    <a:pt x="658" y="1"/>
                    <a:pt x="0" y="779"/>
                    <a:pt x="950" y="2477"/>
                  </a:cubicBezTo>
                  <a:cubicBezTo>
                    <a:pt x="1202" y="2924"/>
                    <a:pt x="1508" y="3320"/>
                    <a:pt x="1833" y="3662"/>
                  </a:cubicBezTo>
                  <a:cubicBezTo>
                    <a:pt x="2024" y="3209"/>
                    <a:pt x="2256" y="2336"/>
                    <a:pt x="2387" y="1805"/>
                  </a:cubicBezTo>
                  <a:cubicBezTo>
                    <a:pt x="2008" y="1087"/>
                    <a:pt x="1695" y="460"/>
                    <a:pt x="1474" y="157"/>
                  </a:cubicBezTo>
                  <a:cubicBezTo>
                    <a:pt x="1399" y="54"/>
                    <a:pt x="1281" y="1"/>
                    <a:pt x="1152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4088184" y="2703980"/>
              <a:ext cx="359775" cy="400668"/>
            </a:xfrm>
            <a:custGeom>
              <a:avLst/>
              <a:gdLst/>
              <a:ahLst/>
              <a:cxnLst/>
              <a:rect l="l" t="t" r="r" b="b"/>
              <a:pathLst>
                <a:path w="5050" h="5624" extrusionOk="0">
                  <a:moveTo>
                    <a:pt x="1212" y="1"/>
                  </a:moveTo>
                  <a:lnTo>
                    <a:pt x="0" y="4614"/>
                  </a:lnTo>
                  <a:lnTo>
                    <a:pt x="3837" y="5624"/>
                  </a:lnTo>
                  <a:lnTo>
                    <a:pt x="5049" y="1011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4358546" y="2776005"/>
              <a:ext cx="202186" cy="359062"/>
            </a:xfrm>
            <a:custGeom>
              <a:avLst/>
              <a:gdLst/>
              <a:ahLst/>
              <a:cxnLst/>
              <a:rect l="l" t="t" r="r" b="b"/>
              <a:pathLst>
                <a:path w="2838" h="5040" extrusionOk="0">
                  <a:moveTo>
                    <a:pt x="1212" y="0"/>
                  </a:moveTo>
                  <a:lnTo>
                    <a:pt x="0" y="4613"/>
                  </a:lnTo>
                  <a:lnTo>
                    <a:pt x="1622" y="5039"/>
                  </a:lnTo>
                  <a:lnTo>
                    <a:pt x="2837" y="426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3960233" y="2262065"/>
              <a:ext cx="210023" cy="143340"/>
            </a:xfrm>
            <a:custGeom>
              <a:avLst/>
              <a:gdLst/>
              <a:ahLst/>
              <a:cxnLst/>
              <a:rect l="l" t="t" r="r" b="b"/>
              <a:pathLst>
                <a:path w="2948" h="2012" extrusionOk="0">
                  <a:moveTo>
                    <a:pt x="1153" y="1"/>
                  </a:moveTo>
                  <a:cubicBezTo>
                    <a:pt x="669" y="1"/>
                    <a:pt x="450" y="624"/>
                    <a:pt x="450" y="624"/>
                  </a:cubicBezTo>
                  <a:cubicBezTo>
                    <a:pt x="0" y="863"/>
                    <a:pt x="108" y="1605"/>
                    <a:pt x="198" y="1873"/>
                  </a:cubicBezTo>
                  <a:lnTo>
                    <a:pt x="1705" y="1913"/>
                  </a:lnTo>
                  <a:cubicBezTo>
                    <a:pt x="1705" y="1913"/>
                    <a:pt x="1921" y="2012"/>
                    <a:pt x="2165" y="2012"/>
                  </a:cubicBezTo>
                  <a:cubicBezTo>
                    <a:pt x="2450" y="2012"/>
                    <a:pt x="2772" y="1878"/>
                    <a:pt x="2833" y="1295"/>
                  </a:cubicBezTo>
                  <a:cubicBezTo>
                    <a:pt x="2948" y="218"/>
                    <a:pt x="1850" y="127"/>
                    <a:pt x="1276" y="13"/>
                  </a:cubicBezTo>
                  <a:cubicBezTo>
                    <a:pt x="1233" y="5"/>
                    <a:pt x="1192" y="1"/>
                    <a:pt x="1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3954462" y="2323048"/>
              <a:ext cx="167990" cy="124888"/>
            </a:xfrm>
            <a:custGeom>
              <a:avLst/>
              <a:gdLst/>
              <a:ahLst/>
              <a:cxnLst/>
              <a:rect l="l" t="t" r="r" b="b"/>
              <a:pathLst>
                <a:path w="2358" h="1753" extrusionOk="0">
                  <a:moveTo>
                    <a:pt x="1022" y="0"/>
                  </a:moveTo>
                  <a:cubicBezTo>
                    <a:pt x="800" y="0"/>
                    <a:pt x="642" y="346"/>
                    <a:pt x="742" y="597"/>
                  </a:cubicBezTo>
                  <a:lnTo>
                    <a:pt x="1" y="1269"/>
                  </a:lnTo>
                  <a:cubicBezTo>
                    <a:pt x="1" y="1269"/>
                    <a:pt x="37" y="1471"/>
                    <a:pt x="380" y="1725"/>
                  </a:cubicBezTo>
                  <a:lnTo>
                    <a:pt x="729" y="1420"/>
                  </a:lnTo>
                  <a:cubicBezTo>
                    <a:pt x="729" y="1420"/>
                    <a:pt x="1013" y="1753"/>
                    <a:pt x="1367" y="1753"/>
                  </a:cubicBezTo>
                  <a:cubicBezTo>
                    <a:pt x="1537" y="1753"/>
                    <a:pt x="1723" y="1676"/>
                    <a:pt x="1901" y="1450"/>
                  </a:cubicBezTo>
                  <a:cubicBezTo>
                    <a:pt x="1901" y="1450"/>
                    <a:pt x="1961" y="1517"/>
                    <a:pt x="2048" y="1551"/>
                  </a:cubicBezTo>
                  <a:cubicBezTo>
                    <a:pt x="2048" y="1551"/>
                    <a:pt x="2109" y="1040"/>
                    <a:pt x="2358" y="769"/>
                  </a:cubicBezTo>
                  <a:cubicBezTo>
                    <a:pt x="2358" y="769"/>
                    <a:pt x="1998" y="387"/>
                    <a:pt x="1713" y="387"/>
                  </a:cubicBezTo>
                  <a:cubicBezTo>
                    <a:pt x="1672" y="387"/>
                    <a:pt x="1632" y="395"/>
                    <a:pt x="1595" y="413"/>
                  </a:cubicBezTo>
                  <a:cubicBezTo>
                    <a:pt x="1417" y="498"/>
                    <a:pt x="1318" y="550"/>
                    <a:pt x="1263" y="550"/>
                  </a:cubicBezTo>
                  <a:cubicBezTo>
                    <a:pt x="1227" y="550"/>
                    <a:pt x="1210" y="527"/>
                    <a:pt x="1202" y="476"/>
                  </a:cubicBezTo>
                  <a:cubicBezTo>
                    <a:pt x="1179" y="349"/>
                    <a:pt x="1387" y="134"/>
                    <a:pt x="1115" y="20"/>
                  </a:cubicBezTo>
                  <a:cubicBezTo>
                    <a:pt x="1083" y="7"/>
                    <a:pt x="1052" y="0"/>
                    <a:pt x="1022" y="0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4026488" y="2390657"/>
              <a:ext cx="45738" cy="44669"/>
            </a:xfrm>
            <a:custGeom>
              <a:avLst/>
              <a:gdLst/>
              <a:ahLst/>
              <a:cxnLst/>
              <a:rect l="l" t="t" r="r" b="b"/>
              <a:pathLst>
                <a:path w="642" h="627" extrusionOk="0">
                  <a:moveTo>
                    <a:pt x="319" y="1"/>
                  </a:moveTo>
                  <a:cubicBezTo>
                    <a:pt x="315" y="1"/>
                    <a:pt x="310" y="1"/>
                    <a:pt x="306" y="1"/>
                  </a:cubicBezTo>
                  <a:cubicBezTo>
                    <a:pt x="131" y="11"/>
                    <a:pt x="0" y="159"/>
                    <a:pt x="10" y="330"/>
                  </a:cubicBezTo>
                  <a:cubicBezTo>
                    <a:pt x="20" y="496"/>
                    <a:pt x="155" y="626"/>
                    <a:pt x="322" y="626"/>
                  </a:cubicBezTo>
                  <a:cubicBezTo>
                    <a:pt x="328" y="626"/>
                    <a:pt x="334" y="626"/>
                    <a:pt x="339" y="626"/>
                  </a:cubicBezTo>
                  <a:cubicBezTo>
                    <a:pt x="510" y="615"/>
                    <a:pt x="642" y="468"/>
                    <a:pt x="631" y="296"/>
                  </a:cubicBezTo>
                  <a:cubicBezTo>
                    <a:pt x="625" y="130"/>
                    <a:pt x="484" y="1"/>
                    <a:pt x="31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3985096" y="2404051"/>
              <a:ext cx="21373" cy="30990"/>
            </a:xfrm>
            <a:custGeom>
              <a:avLst/>
              <a:gdLst/>
              <a:ahLst/>
              <a:cxnLst/>
              <a:rect l="l" t="t" r="r" b="b"/>
              <a:pathLst>
                <a:path w="300" h="435" extrusionOk="0">
                  <a:moveTo>
                    <a:pt x="135" y="1"/>
                  </a:moveTo>
                  <a:cubicBezTo>
                    <a:pt x="135" y="1"/>
                    <a:pt x="0" y="196"/>
                    <a:pt x="128" y="434"/>
                  </a:cubicBezTo>
                  <a:lnTo>
                    <a:pt x="299" y="283"/>
                  </a:lnTo>
                  <a:cubicBezTo>
                    <a:pt x="168" y="115"/>
                    <a:pt x="135" y="1"/>
                    <a:pt x="1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3562415" y="2820247"/>
              <a:ext cx="326148" cy="628359"/>
            </a:xfrm>
            <a:custGeom>
              <a:avLst/>
              <a:gdLst/>
              <a:ahLst/>
              <a:cxnLst/>
              <a:rect l="l" t="t" r="r" b="b"/>
              <a:pathLst>
                <a:path w="4578" h="8820" extrusionOk="0">
                  <a:moveTo>
                    <a:pt x="2576" y="0"/>
                  </a:moveTo>
                  <a:cubicBezTo>
                    <a:pt x="2576" y="0"/>
                    <a:pt x="1274" y="6003"/>
                    <a:pt x="1" y="8491"/>
                  </a:cubicBezTo>
                  <a:lnTo>
                    <a:pt x="639" y="8820"/>
                  </a:lnTo>
                  <a:cubicBezTo>
                    <a:pt x="639" y="8820"/>
                    <a:pt x="3936" y="4338"/>
                    <a:pt x="4577" y="1598"/>
                  </a:cubicBezTo>
                  <a:lnTo>
                    <a:pt x="25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3539048" y="3425163"/>
              <a:ext cx="120827" cy="98315"/>
            </a:xfrm>
            <a:custGeom>
              <a:avLst/>
              <a:gdLst/>
              <a:ahLst/>
              <a:cxnLst/>
              <a:rect l="l" t="t" r="r" b="b"/>
              <a:pathLst>
                <a:path w="1696" h="1380" extrusionOk="0">
                  <a:moveTo>
                    <a:pt x="329" y="0"/>
                  </a:moveTo>
                  <a:lnTo>
                    <a:pt x="0" y="577"/>
                  </a:lnTo>
                  <a:lnTo>
                    <a:pt x="1695" y="1379"/>
                  </a:lnTo>
                  <a:lnTo>
                    <a:pt x="1695" y="1379"/>
                  </a:lnTo>
                  <a:lnTo>
                    <a:pt x="967" y="32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3688016" y="2820247"/>
              <a:ext cx="200548" cy="300430"/>
            </a:xfrm>
            <a:custGeom>
              <a:avLst/>
              <a:gdLst/>
              <a:ahLst/>
              <a:cxnLst/>
              <a:rect l="l" t="t" r="r" b="b"/>
              <a:pathLst>
                <a:path w="2815" h="4217" extrusionOk="0">
                  <a:moveTo>
                    <a:pt x="813" y="0"/>
                  </a:moveTo>
                  <a:cubicBezTo>
                    <a:pt x="813" y="0"/>
                    <a:pt x="487" y="1505"/>
                    <a:pt x="1" y="3318"/>
                  </a:cubicBezTo>
                  <a:cubicBezTo>
                    <a:pt x="212" y="3589"/>
                    <a:pt x="699" y="4015"/>
                    <a:pt x="1756" y="4217"/>
                  </a:cubicBezTo>
                  <a:cubicBezTo>
                    <a:pt x="2233" y="3301"/>
                    <a:pt x="2629" y="2380"/>
                    <a:pt x="2814" y="1598"/>
                  </a:cubicBezTo>
                  <a:lnTo>
                    <a:pt x="813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3719861" y="2813265"/>
              <a:ext cx="338259" cy="676234"/>
            </a:xfrm>
            <a:custGeom>
              <a:avLst/>
              <a:gdLst/>
              <a:ahLst/>
              <a:cxnLst/>
              <a:rect l="l" t="t" r="r" b="b"/>
              <a:pathLst>
                <a:path w="4748" h="9492" extrusionOk="0">
                  <a:moveTo>
                    <a:pt x="2984" y="1"/>
                  </a:moveTo>
                  <a:lnTo>
                    <a:pt x="0" y="31"/>
                  </a:lnTo>
                  <a:cubicBezTo>
                    <a:pt x="242" y="2297"/>
                    <a:pt x="1890" y="3623"/>
                    <a:pt x="2380" y="4745"/>
                  </a:cubicBezTo>
                  <a:cubicBezTo>
                    <a:pt x="2981" y="6118"/>
                    <a:pt x="3008" y="9491"/>
                    <a:pt x="3008" y="9491"/>
                  </a:cubicBezTo>
                  <a:lnTo>
                    <a:pt x="3717" y="9488"/>
                  </a:lnTo>
                  <a:cubicBezTo>
                    <a:pt x="4747" y="5154"/>
                    <a:pt x="2984" y="1"/>
                    <a:pt x="2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3929812" y="3489210"/>
              <a:ext cx="133793" cy="45524"/>
            </a:xfrm>
            <a:custGeom>
              <a:avLst/>
              <a:gdLst/>
              <a:ahLst/>
              <a:cxnLst/>
              <a:rect l="l" t="t" r="r" b="b"/>
              <a:pathLst>
                <a:path w="1878" h="639" extrusionOk="0">
                  <a:moveTo>
                    <a:pt x="770" y="0"/>
                  </a:moveTo>
                  <a:lnTo>
                    <a:pt x="61" y="3"/>
                  </a:lnTo>
                  <a:lnTo>
                    <a:pt x="0" y="638"/>
                  </a:lnTo>
                  <a:lnTo>
                    <a:pt x="1878" y="638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9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3691863" y="2407114"/>
              <a:ext cx="315604" cy="418977"/>
            </a:xfrm>
            <a:custGeom>
              <a:avLst/>
              <a:gdLst/>
              <a:ahLst/>
              <a:cxnLst/>
              <a:rect l="l" t="t" r="r" b="b"/>
              <a:pathLst>
                <a:path w="4430" h="5881" extrusionOk="0">
                  <a:moveTo>
                    <a:pt x="3509" y="0"/>
                  </a:moveTo>
                  <a:cubicBezTo>
                    <a:pt x="3306" y="0"/>
                    <a:pt x="3057" y="69"/>
                    <a:pt x="2760" y="226"/>
                  </a:cubicBezTo>
                  <a:cubicBezTo>
                    <a:pt x="1" y="1690"/>
                    <a:pt x="393" y="5732"/>
                    <a:pt x="393" y="5732"/>
                  </a:cubicBezTo>
                  <a:cubicBezTo>
                    <a:pt x="885" y="5840"/>
                    <a:pt x="1370" y="5880"/>
                    <a:pt x="1815" y="5880"/>
                  </a:cubicBezTo>
                  <a:cubicBezTo>
                    <a:pt x="2457" y="5880"/>
                    <a:pt x="3013" y="5795"/>
                    <a:pt x="3377" y="5702"/>
                  </a:cubicBezTo>
                  <a:cubicBezTo>
                    <a:pt x="3377" y="5702"/>
                    <a:pt x="3153" y="3319"/>
                    <a:pt x="3884" y="2177"/>
                  </a:cubicBezTo>
                  <a:cubicBezTo>
                    <a:pt x="4429" y="1329"/>
                    <a:pt x="4407" y="0"/>
                    <a:pt x="3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3792029" y="2605951"/>
              <a:ext cx="145762" cy="191286"/>
            </a:xfrm>
            <a:custGeom>
              <a:avLst/>
              <a:gdLst/>
              <a:ahLst/>
              <a:cxnLst/>
              <a:rect l="l" t="t" r="r" b="b"/>
              <a:pathLst>
                <a:path w="2046" h="2685" extrusionOk="0">
                  <a:moveTo>
                    <a:pt x="803" y="1"/>
                  </a:moveTo>
                  <a:lnTo>
                    <a:pt x="803" y="1"/>
                  </a:lnTo>
                  <a:cubicBezTo>
                    <a:pt x="520" y="1064"/>
                    <a:pt x="1" y="2685"/>
                    <a:pt x="1727" y="2685"/>
                  </a:cubicBezTo>
                  <a:cubicBezTo>
                    <a:pt x="1799" y="2685"/>
                    <a:pt x="1875" y="2682"/>
                    <a:pt x="1955" y="2676"/>
                  </a:cubicBezTo>
                  <a:cubicBezTo>
                    <a:pt x="1934" y="2280"/>
                    <a:pt x="1911" y="1451"/>
                    <a:pt x="2046" y="658"/>
                  </a:cubicBezTo>
                  <a:lnTo>
                    <a:pt x="803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3810196" y="2414452"/>
              <a:ext cx="222775" cy="437643"/>
            </a:xfrm>
            <a:custGeom>
              <a:avLst/>
              <a:gdLst/>
              <a:ahLst/>
              <a:cxnLst/>
              <a:rect l="l" t="t" r="r" b="b"/>
              <a:pathLst>
                <a:path w="3127" h="6143" extrusionOk="0">
                  <a:moveTo>
                    <a:pt x="1933" y="1"/>
                  </a:moveTo>
                  <a:cubicBezTo>
                    <a:pt x="501" y="1"/>
                    <a:pt x="1" y="3857"/>
                    <a:pt x="1287" y="5307"/>
                  </a:cubicBezTo>
                  <a:cubicBezTo>
                    <a:pt x="1626" y="5690"/>
                    <a:pt x="2012" y="5955"/>
                    <a:pt x="2401" y="6143"/>
                  </a:cubicBezTo>
                  <a:lnTo>
                    <a:pt x="2885" y="5270"/>
                  </a:lnTo>
                  <a:cubicBezTo>
                    <a:pt x="2570" y="5008"/>
                    <a:pt x="2318" y="4680"/>
                    <a:pt x="2214" y="4290"/>
                  </a:cubicBezTo>
                  <a:cubicBezTo>
                    <a:pt x="1932" y="3205"/>
                    <a:pt x="3127" y="271"/>
                    <a:pt x="2140" y="26"/>
                  </a:cubicBezTo>
                  <a:cubicBezTo>
                    <a:pt x="2069" y="9"/>
                    <a:pt x="2000" y="1"/>
                    <a:pt x="19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3981249" y="2789613"/>
              <a:ext cx="250987" cy="99241"/>
            </a:xfrm>
            <a:custGeom>
              <a:avLst/>
              <a:gdLst/>
              <a:ahLst/>
              <a:cxnLst/>
              <a:rect l="l" t="t" r="r" b="b"/>
              <a:pathLst>
                <a:path w="3523" h="1393" extrusionOk="0">
                  <a:moveTo>
                    <a:pt x="484" y="1"/>
                  </a:moveTo>
                  <a:lnTo>
                    <a:pt x="484" y="4"/>
                  </a:lnTo>
                  <a:lnTo>
                    <a:pt x="0" y="877"/>
                  </a:lnTo>
                  <a:cubicBezTo>
                    <a:pt x="718" y="1219"/>
                    <a:pt x="1447" y="1285"/>
                    <a:pt x="1899" y="1285"/>
                  </a:cubicBezTo>
                  <a:cubicBezTo>
                    <a:pt x="2180" y="1285"/>
                    <a:pt x="2354" y="1259"/>
                    <a:pt x="2354" y="1259"/>
                  </a:cubicBezTo>
                  <a:cubicBezTo>
                    <a:pt x="2573" y="1325"/>
                    <a:pt x="2948" y="1393"/>
                    <a:pt x="3140" y="1393"/>
                  </a:cubicBezTo>
                  <a:cubicBezTo>
                    <a:pt x="3212" y="1393"/>
                    <a:pt x="3259" y="1383"/>
                    <a:pt x="3260" y="1360"/>
                  </a:cubicBezTo>
                  <a:cubicBezTo>
                    <a:pt x="3271" y="1273"/>
                    <a:pt x="2904" y="1172"/>
                    <a:pt x="2904" y="1172"/>
                  </a:cubicBezTo>
                  <a:lnTo>
                    <a:pt x="2904" y="1172"/>
                  </a:lnTo>
                  <a:cubicBezTo>
                    <a:pt x="2920" y="1174"/>
                    <a:pt x="2978" y="1177"/>
                    <a:pt x="3052" y="1177"/>
                  </a:cubicBezTo>
                  <a:cubicBezTo>
                    <a:pt x="3217" y="1177"/>
                    <a:pt x="3458" y="1164"/>
                    <a:pt x="3455" y="1098"/>
                  </a:cubicBezTo>
                  <a:cubicBezTo>
                    <a:pt x="3452" y="1014"/>
                    <a:pt x="3012" y="1014"/>
                    <a:pt x="2911" y="1014"/>
                  </a:cubicBezTo>
                  <a:cubicBezTo>
                    <a:pt x="3042" y="1008"/>
                    <a:pt x="3522" y="944"/>
                    <a:pt x="3508" y="870"/>
                  </a:cubicBezTo>
                  <a:cubicBezTo>
                    <a:pt x="3502" y="837"/>
                    <a:pt x="3382" y="827"/>
                    <a:pt x="3249" y="827"/>
                  </a:cubicBezTo>
                  <a:cubicBezTo>
                    <a:pt x="3073" y="827"/>
                    <a:pt x="2874" y="844"/>
                    <a:pt x="2874" y="844"/>
                  </a:cubicBezTo>
                  <a:cubicBezTo>
                    <a:pt x="2995" y="816"/>
                    <a:pt x="3405" y="749"/>
                    <a:pt x="3392" y="675"/>
                  </a:cubicBezTo>
                  <a:cubicBezTo>
                    <a:pt x="3387" y="650"/>
                    <a:pt x="3308" y="641"/>
                    <a:pt x="3204" y="641"/>
                  </a:cubicBezTo>
                  <a:cubicBezTo>
                    <a:pt x="2996" y="641"/>
                    <a:pt x="2690" y="675"/>
                    <a:pt x="2690" y="675"/>
                  </a:cubicBezTo>
                  <a:cubicBezTo>
                    <a:pt x="2690" y="675"/>
                    <a:pt x="2864" y="447"/>
                    <a:pt x="2828" y="404"/>
                  </a:cubicBezTo>
                  <a:cubicBezTo>
                    <a:pt x="2822" y="396"/>
                    <a:pt x="2810" y="392"/>
                    <a:pt x="2796" y="392"/>
                  </a:cubicBezTo>
                  <a:cubicBezTo>
                    <a:pt x="2664" y="392"/>
                    <a:pt x="2230" y="669"/>
                    <a:pt x="2230" y="669"/>
                  </a:cubicBezTo>
                  <a:cubicBezTo>
                    <a:pt x="2196" y="673"/>
                    <a:pt x="2160" y="674"/>
                    <a:pt x="2122" y="674"/>
                  </a:cubicBezTo>
                  <a:cubicBezTo>
                    <a:pt x="1688" y="674"/>
                    <a:pt x="1002" y="433"/>
                    <a:pt x="484" y="1"/>
                  </a:cubicBezTo>
                  <a:close/>
                </a:path>
              </a:pathLst>
            </a:custGeom>
            <a:solidFill>
              <a:srgbClr val="D77E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3435034" y="3534662"/>
              <a:ext cx="886898" cy="942111"/>
            </a:xfrm>
            <a:custGeom>
              <a:avLst/>
              <a:gdLst/>
              <a:ahLst/>
              <a:cxnLst/>
              <a:rect l="l" t="t" r="r" b="b"/>
              <a:pathLst>
                <a:path w="12449" h="13224" extrusionOk="0">
                  <a:moveTo>
                    <a:pt x="0" y="0"/>
                  </a:moveTo>
                  <a:lnTo>
                    <a:pt x="0" y="13224"/>
                  </a:lnTo>
                  <a:lnTo>
                    <a:pt x="12449" y="13224"/>
                  </a:lnTo>
                  <a:lnTo>
                    <a:pt x="124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3959235" y="3081848"/>
              <a:ext cx="885758" cy="1394928"/>
            </a:xfrm>
            <a:custGeom>
              <a:avLst/>
              <a:gdLst/>
              <a:ahLst/>
              <a:cxnLst/>
              <a:rect l="l" t="t" r="r" b="b"/>
              <a:pathLst>
                <a:path w="12433" h="19580" extrusionOk="0">
                  <a:moveTo>
                    <a:pt x="1" y="1"/>
                  </a:moveTo>
                  <a:lnTo>
                    <a:pt x="1" y="19580"/>
                  </a:lnTo>
                  <a:lnTo>
                    <a:pt x="12432" y="19580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4844921" y="3081848"/>
              <a:ext cx="330565" cy="1395498"/>
            </a:xfrm>
            <a:custGeom>
              <a:avLst/>
              <a:gdLst/>
              <a:ahLst/>
              <a:cxnLst/>
              <a:rect l="l" t="t" r="r" b="b"/>
              <a:pathLst>
                <a:path w="4640" h="19588" extrusionOk="0">
                  <a:moveTo>
                    <a:pt x="0" y="1"/>
                  </a:moveTo>
                  <a:lnTo>
                    <a:pt x="0" y="19587"/>
                  </a:lnTo>
                  <a:lnTo>
                    <a:pt x="4640" y="19587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4844921" y="2813835"/>
              <a:ext cx="492286" cy="268086"/>
            </a:xfrm>
            <a:custGeom>
              <a:avLst/>
              <a:gdLst/>
              <a:ahLst/>
              <a:cxnLst/>
              <a:rect l="l" t="t" r="r" b="b"/>
              <a:pathLst>
                <a:path w="6910" h="3763" extrusionOk="0">
                  <a:moveTo>
                    <a:pt x="2270" y="0"/>
                  </a:moveTo>
                  <a:lnTo>
                    <a:pt x="0" y="3763"/>
                  </a:lnTo>
                  <a:lnTo>
                    <a:pt x="4640" y="3763"/>
                  </a:lnTo>
                  <a:lnTo>
                    <a:pt x="6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3682530" y="3488355"/>
              <a:ext cx="246499" cy="188436"/>
            </a:xfrm>
            <a:custGeom>
              <a:avLst/>
              <a:gdLst/>
              <a:ahLst/>
              <a:cxnLst/>
              <a:rect l="l" t="t" r="r" b="b"/>
              <a:pathLst>
                <a:path w="3460" h="2645" extrusionOk="0">
                  <a:moveTo>
                    <a:pt x="1982" y="1"/>
                  </a:moveTo>
                  <a:cubicBezTo>
                    <a:pt x="1804" y="1"/>
                    <a:pt x="1636" y="26"/>
                    <a:pt x="1501" y="80"/>
                  </a:cubicBezTo>
                  <a:cubicBezTo>
                    <a:pt x="984" y="288"/>
                    <a:pt x="1062" y="314"/>
                    <a:pt x="672" y="553"/>
                  </a:cubicBezTo>
                  <a:cubicBezTo>
                    <a:pt x="286" y="788"/>
                    <a:pt x="447" y="1312"/>
                    <a:pt x="447" y="1312"/>
                  </a:cubicBezTo>
                  <a:cubicBezTo>
                    <a:pt x="0" y="1654"/>
                    <a:pt x="373" y="1815"/>
                    <a:pt x="369" y="2138"/>
                  </a:cubicBezTo>
                  <a:cubicBezTo>
                    <a:pt x="363" y="2463"/>
                    <a:pt x="638" y="2473"/>
                    <a:pt x="910" y="2645"/>
                  </a:cubicBezTo>
                  <a:lnTo>
                    <a:pt x="1199" y="2645"/>
                  </a:lnTo>
                  <a:cubicBezTo>
                    <a:pt x="1199" y="2645"/>
                    <a:pt x="1991" y="2019"/>
                    <a:pt x="2552" y="2019"/>
                  </a:cubicBezTo>
                  <a:cubicBezTo>
                    <a:pt x="2588" y="2019"/>
                    <a:pt x="2622" y="2021"/>
                    <a:pt x="2656" y="2027"/>
                  </a:cubicBezTo>
                  <a:cubicBezTo>
                    <a:pt x="2704" y="2034"/>
                    <a:pt x="2749" y="2038"/>
                    <a:pt x="2793" y="2038"/>
                  </a:cubicBezTo>
                  <a:cubicBezTo>
                    <a:pt x="3258" y="2038"/>
                    <a:pt x="3460" y="1620"/>
                    <a:pt x="3294" y="1399"/>
                  </a:cubicBezTo>
                  <a:cubicBezTo>
                    <a:pt x="3109" y="1157"/>
                    <a:pt x="3347" y="1010"/>
                    <a:pt x="3193" y="550"/>
                  </a:cubicBezTo>
                  <a:cubicBezTo>
                    <a:pt x="3079" y="209"/>
                    <a:pt x="2490" y="1"/>
                    <a:pt x="1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3738028" y="3572777"/>
              <a:ext cx="145905" cy="140348"/>
            </a:xfrm>
            <a:custGeom>
              <a:avLst/>
              <a:gdLst/>
              <a:ahLst/>
              <a:cxnLst/>
              <a:rect l="l" t="t" r="r" b="b"/>
              <a:pathLst>
                <a:path w="2048" h="1970" extrusionOk="0">
                  <a:moveTo>
                    <a:pt x="646" y="1"/>
                  </a:moveTo>
                  <a:cubicBezTo>
                    <a:pt x="615" y="1"/>
                    <a:pt x="578" y="11"/>
                    <a:pt x="531" y="36"/>
                  </a:cubicBezTo>
                  <a:cubicBezTo>
                    <a:pt x="175" y="217"/>
                    <a:pt x="524" y="664"/>
                    <a:pt x="524" y="664"/>
                  </a:cubicBezTo>
                  <a:cubicBezTo>
                    <a:pt x="524" y="664"/>
                    <a:pt x="353" y="936"/>
                    <a:pt x="340" y="1131"/>
                  </a:cubicBezTo>
                  <a:cubicBezTo>
                    <a:pt x="326" y="1322"/>
                    <a:pt x="131" y="1460"/>
                    <a:pt x="131" y="1460"/>
                  </a:cubicBezTo>
                  <a:lnTo>
                    <a:pt x="1" y="1782"/>
                  </a:lnTo>
                  <a:lnTo>
                    <a:pt x="548" y="1970"/>
                  </a:lnTo>
                  <a:lnTo>
                    <a:pt x="722" y="1517"/>
                  </a:lnTo>
                  <a:cubicBezTo>
                    <a:pt x="722" y="1517"/>
                    <a:pt x="900" y="1634"/>
                    <a:pt x="1192" y="1638"/>
                  </a:cubicBezTo>
                  <a:cubicBezTo>
                    <a:pt x="1195" y="1638"/>
                    <a:pt x="1198" y="1638"/>
                    <a:pt x="1200" y="1638"/>
                  </a:cubicBezTo>
                  <a:cubicBezTo>
                    <a:pt x="1679" y="1638"/>
                    <a:pt x="1722" y="1070"/>
                    <a:pt x="1722" y="1070"/>
                  </a:cubicBezTo>
                  <a:cubicBezTo>
                    <a:pt x="1747" y="1074"/>
                    <a:pt x="1775" y="1075"/>
                    <a:pt x="1802" y="1075"/>
                  </a:cubicBezTo>
                  <a:cubicBezTo>
                    <a:pt x="1872" y="1075"/>
                    <a:pt x="1937" y="1066"/>
                    <a:pt x="1937" y="1066"/>
                  </a:cubicBezTo>
                  <a:cubicBezTo>
                    <a:pt x="1921" y="728"/>
                    <a:pt x="2048" y="211"/>
                    <a:pt x="2048" y="211"/>
                  </a:cubicBezTo>
                  <a:cubicBezTo>
                    <a:pt x="1893" y="159"/>
                    <a:pt x="1764" y="139"/>
                    <a:pt x="1655" y="139"/>
                  </a:cubicBezTo>
                  <a:cubicBezTo>
                    <a:pt x="1222" y="139"/>
                    <a:pt x="1103" y="463"/>
                    <a:pt x="940" y="463"/>
                  </a:cubicBezTo>
                  <a:cubicBezTo>
                    <a:pt x="934" y="463"/>
                    <a:pt x="929" y="463"/>
                    <a:pt x="924" y="462"/>
                  </a:cubicBezTo>
                  <a:cubicBezTo>
                    <a:pt x="740" y="439"/>
                    <a:pt x="841" y="1"/>
                    <a:pt x="646" y="1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3805708" y="3626493"/>
              <a:ext cx="45738" cy="44598"/>
            </a:xfrm>
            <a:custGeom>
              <a:avLst/>
              <a:gdLst/>
              <a:ahLst/>
              <a:cxnLst/>
              <a:rect l="l" t="t" r="r" b="b"/>
              <a:pathLst>
                <a:path w="642" h="626" extrusionOk="0">
                  <a:moveTo>
                    <a:pt x="315" y="0"/>
                  </a:moveTo>
                  <a:cubicBezTo>
                    <a:pt x="311" y="0"/>
                    <a:pt x="307" y="0"/>
                    <a:pt x="303" y="1"/>
                  </a:cubicBezTo>
                  <a:cubicBezTo>
                    <a:pt x="131" y="10"/>
                    <a:pt x="0" y="158"/>
                    <a:pt x="7" y="329"/>
                  </a:cubicBezTo>
                  <a:cubicBezTo>
                    <a:pt x="17" y="495"/>
                    <a:pt x="155" y="626"/>
                    <a:pt x="319" y="626"/>
                  </a:cubicBezTo>
                  <a:cubicBezTo>
                    <a:pt x="325" y="626"/>
                    <a:pt x="331" y="625"/>
                    <a:pt x="336" y="625"/>
                  </a:cubicBezTo>
                  <a:cubicBezTo>
                    <a:pt x="507" y="615"/>
                    <a:pt x="642" y="467"/>
                    <a:pt x="631" y="296"/>
                  </a:cubicBezTo>
                  <a:cubicBezTo>
                    <a:pt x="622" y="129"/>
                    <a:pt x="480" y="0"/>
                    <a:pt x="31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3765955" y="3664465"/>
              <a:ext cx="23581" cy="32914"/>
            </a:xfrm>
            <a:custGeom>
              <a:avLst/>
              <a:gdLst/>
              <a:ahLst/>
              <a:cxnLst/>
              <a:rect l="l" t="t" r="r" b="b"/>
              <a:pathLst>
                <a:path w="331" h="462" extrusionOk="0">
                  <a:moveTo>
                    <a:pt x="35" y="1"/>
                  </a:moveTo>
                  <a:cubicBezTo>
                    <a:pt x="35" y="1"/>
                    <a:pt x="1" y="307"/>
                    <a:pt x="243" y="461"/>
                  </a:cubicBezTo>
                  <a:lnTo>
                    <a:pt x="330" y="230"/>
                  </a:lnTo>
                  <a:cubicBezTo>
                    <a:pt x="152" y="159"/>
                    <a:pt x="35" y="1"/>
                    <a:pt x="35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3668424" y="3808303"/>
              <a:ext cx="292593" cy="313609"/>
            </a:xfrm>
            <a:custGeom>
              <a:avLst/>
              <a:gdLst/>
              <a:ahLst/>
              <a:cxnLst/>
              <a:rect l="l" t="t" r="r" b="b"/>
              <a:pathLst>
                <a:path w="4107" h="4402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1393" y="3679"/>
                    <a:pt x="3818" y="4401"/>
                    <a:pt x="3818" y="4401"/>
                  </a:cubicBezTo>
                  <a:lnTo>
                    <a:pt x="4106" y="3814"/>
                  </a:lnTo>
                  <a:cubicBezTo>
                    <a:pt x="1585" y="2861"/>
                    <a:pt x="917" y="0"/>
                    <a:pt x="917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3668424" y="3808303"/>
              <a:ext cx="133722" cy="197342"/>
            </a:xfrm>
            <a:custGeom>
              <a:avLst/>
              <a:gdLst/>
              <a:ahLst/>
              <a:cxnLst/>
              <a:rect l="l" t="t" r="r" b="b"/>
              <a:pathLst>
                <a:path w="1877" h="277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313" y="2018"/>
                    <a:pt x="675" y="2424"/>
                    <a:pt x="1051" y="2770"/>
                  </a:cubicBezTo>
                  <a:cubicBezTo>
                    <a:pt x="1222" y="2655"/>
                    <a:pt x="1511" y="2438"/>
                    <a:pt x="1877" y="2035"/>
                  </a:cubicBezTo>
                  <a:cubicBezTo>
                    <a:pt x="1152" y="1014"/>
                    <a:pt x="917" y="0"/>
                    <a:pt x="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3671419" y="3808303"/>
              <a:ext cx="147187" cy="224414"/>
            </a:xfrm>
            <a:custGeom>
              <a:avLst/>
              <a:gdLst/>
              <a:ahLst/>
              <a:cxnLst/>
              <a:rect l="l" t="t" r="r" b="b"/>
              <a:pathLst>
                <a:path w="2066" h="3150" extrusionOk="0">
                  <a:moveTo>
                    <a:pt x="917" y="0"/>
                  </a:moveTo>
                  <a:lnTo>
                    <a:pt x="0" y="1538"/>
                  </a:lnTo>
                  <a:cubicBezTo>
                    <a:pt x="437" y="2206"/>
                    <a:pt x="970" y="2736"/>
                    <a:pt x="1501" y="3149"/>
                  </a:cubicBezTo>
                  <a:cubicBezTo>
                    <a:pt x="1635" y="3005"/>
                    <a:pt x="1884" y="2699"/>
                    <a:pt x="2065" y="2283"/>
                  </a:cubicBezTo>
                  <a:cubicBezTo>
                    <a:pt x="1196" y="1185"/>
                    <a:pt x="917" y="0"/>
                    <a:pt x="917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3252439" y="4112507"/>
              <a:ext cx="483452" cy="359775"/>
            </a:xfrm>
            <a:custGeom>
              <a:avLst/>
              <a:gdLst/>
              <a:ahLst/>
              <a:cxnLst/>
              <a:rect l="l" t="t" r="r" b="b"/>
              <a:pathLst>
                <a:path w="6786" h="5050" extrusionOk="0">
                  <a:moveTo>
                    <a:pt x="4305" y="1"/>
                  </a:moveTo>
                  <a:cubicBezTo>
                    <a:pt x="4305" y="1"/>
                    <a:pt x="5157" y="2387"/>
                    <a:pt x="3828" y="3636"/>
                  </a:cubicBezTo>
                  <a:cubicBezTo>
                    <a:pt x="3490" y="3955"/>
                    <a:pt x="3106" y="4074"/>
                    <a:pt x="2722" y="4074"/>
                  </a:cubicBezTo>
                  <a:cubicBezTo>
                    <a:pt x="1599" y="4074"/>
                    <a:pt x="471" y="3058"/>
                    <a:pt x="471" y="3058"/>
                  </a:cubicBezTo>
                  <a:lnTo>
                    <a:pt x="1" y="3586"/>
                  </a:lnTo>
                  <a:cubicBezTo>
                    <a:pt x="824" y="4237"/>
                    <a:pt x="1861" y="5049"/>
                    <a:pt x="3188" y="5049"/>
                  </a:cubicBezTo>
                  <a:cubicBezTo>
                    <a:pt x="6786" y="5049"/>
                    <a:pt x="6356" y="1008"/>
                    <a:pt x="6356" y="1008"/>
                  </a:cubicBezTo>
                  <a:lnTo>
                    <a:pt x="43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3169228" y="4295029"/>
              <a:ext cx="116838" cy="116268"/>
            </a:xfrm>
            <a:custGeom>
              <a:avLst/>
              <a:gdLst/>
              <a:ahLst/>
              <a:cxnLst/>
              <a:rect l="l" t="t" r="r" b="b"/>
              <a:pathLst>
                <a:path w="1640" h="1632" extrusionOk="0">
                  <a:moveTo>
                    <a:pt x="1065" y="0"/>
                  </a:moveTo>
                  <a:lnTo>
                    <a:pt x="1" y="1632"/>
                  </a:lnTo>
                  <a:lnTo>
                    <a:pt x="1169" y="1024"/>
                  </a:lnTo>
                  <a:lnTo>
                    <a:pt x="1639" y="496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3559138" y="4112507"/>
              <a:ext cx="149752" cy="153955"/>
            </a:xfrm>
            <a:custGeom>
              <a:avLst/>
              <a:gdLst/>
              <a:ahLst/>
              <a:cxnLst/>
              <a:rect l="l" t="t" r="r" b="b"/>
              <a:pathLst>
                <a:path w="2102" h="2161" extrusionOk="0">
                  <a:moveTo>
                    <a:pt x="0" y="1"/>
                  </a:moveTo>
                  <a:cubicBezTo>
                    <a:pt x="0" y="1"/>
                    <a:pt x="346" y="971"/>
                    <a:pt x="252" y="1998"/>
                  </a:cubicBezTo>
                  <a:cubicBezTo>
                    <a:pt x="725" y="2096"/>
                    <a:pt x="1268" y="2160"/>
                    <a:pt x="1738" y="2160"/>
                  </a:cubicBezTo>
                  <a:cubicBezTo>
                    <a:pt x="1835" y="2160"/>
                    <a:pt x="1928" y="2158"/>
                    <a:pt x="2018" y="2152"/>
                  </a:cubicBezTo>
                  <a:cubicBezTo>
                    <a:pt x="2101" y="1504"/>
                    <a:pt x="2051" y="1008"/>
                    <a:pt x="2051" y="1008"/>
                  </a:cubicBez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3544533" y="4051809"/>
              <a:ext cx="486301" cy="380079"/>
            </a:xfrm>
            <a:custGeom>
              <a:avLst/>
              <a:gdLst/>
              <a:ahLst/>
              <a:cxnLst/>
              <a:rect l="l" t="t" r="r" b="b"/>
              <a:pathLst>
                <a:path w="6826" h="5335" extrusionOk="0">
                  <a:moveTo>
                    <a:pt x="3865" y="1"/>
                  </a:moveTo>
                  <a:cubicBezTo>
                    <a:pt x="3545" y="1"/>
                    <a:pt x="3224" y="16"/>
                    <a:pt x="2918" y="36"/>
                  </a:cubicBezTo>
                  <a:cubicBezTo>
                    <a:pt x="1468" y="131"/>
                    <a:pt x="0" y="634"/>
                    <a:pt x="0" y="634"/>
                  </a:cubicBezTo>
                  <a:cubicBezTo>
                    <a:pt x="184" y="1898"/>
                    <a:pt x="912" y="2254"/>
                    <a:pt x="1688" y="2254"/>
                  </a:cubicBezTo>
                  <a:cubicBezTo>
                    <a:pt x="2220" y="2254"/>
                    <a:pt x="2773" y="2087"/>
                    <a:pt x="3189" y="1930"/>
                  </a:cubicBezTo>
                  <a:cubicBezTo>
                    <a:pt x="3560" y="1790"/>
                    <a:pt x="3876" y="1716"/>
                    <a:pt x="4143" y="1716"/>
                  </a:cubicBezTo>
                  <a:cubicBezTo>
                    <a:pt x="4613" y="1716"/>
                    <a:pt x="4934" y="1946"/>
                    <a:pt x="5143" y="2454"/>
                  </a:cubicBezTo>
                  <a:cubicBezTo>
                    <a:pt x="5473" y="3246"/>
                    <a:pt x="4774" y="5216"/>
                    <a:pt x="4774" y="5216"/>
                  </a:cubicBezTo>
                  <a:lnTo>
                    <a:pt x="5473" y="5334"/>
                  </a:lnTo>
                  <a:cubicBezTo>
                    <a:pt x="5473" y="5334"/>
                    <a:pt x="6826" y="2393"/>
                    <a:pt x="6496" y="1175"/>
                  </a:cubicBezTo>
                  <a:cubicBezTo>
                    <a:pt x="6237" y="215"/>
                    <a:pt x="5061" y="1"/>
                    <a:pt x="38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3876452" y="4423407"/>
              <a:ext cx="138852" cy="56068"/>
            </a:xfrm>
            <a:custGeom>
              <a:avLst/>
              <a:gdLst/>
              <a:ahLst/>
              <a:cxnLst/>
              <a:rect l="l" t="t" r="r" b="b"/>
              <a:pathLst>
                <a:path w="1949" h="787" extrusionOk="0">
                  <a:moveTo>
                    <a:pt x="115" y="0"/>
                  </a:moveTo>
                  <a:lnTo>
                    <a:pt x="1" y="749"/>
                  </a:lnTo>
                  <a:lnTo>
                    <a:pt x="1948" y="786"/>
                  </a:lnTo>
                  <a:lnTo>
                    <a:pt x="1948" y="786"/>
                  </a:lnTo>
                  <a:lnTo>
                    <a:pt x="814" y="11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4088184" y="3878548"/>
              <a:ext cx="15317" cy="49585"/>
            </a:xfrm>
            <a:custGeom>
              <a:avLst/>
              <a:gdLst/>
              <a:ahLst/>
              <a:cxnLst/>
              <a:rect l="l" t="t" r="r" b="b"/>
              <a:pathLst>
                <a:path w="215" h="696" extrusionOk="0">
                  <a:moveTo>
                    <a:pt x="146" y="1"/>
                  </a:moveTo>
                  <a:cubicBezTo>
                    <a:pt x="113" y="1"/>
                    <a:pt x="84" y="24"/>
                    <a:pt x="78" y="58"/>
                  </a:cubicBezTo>
                  <a:lnTo>
                    <a:pt x="4" y="619"/>
                  </a:lnTo>
                  <a:cubicBezTo>
                    <a:pt x="0" y="656"/>
                    <a:pt x="24" y="689"/>
                    <a:pt x="61" y="696"/>
                  </a:cubicBezTo>
                  <a:lnTo>
                    <a:pt x="71" y="696"/>
                  </a:lnTo>
                  <a:cubicBezTo>
                    <a:pt x="104" y="696"/>
                    <a:pt x="131" y="669"/>
                    <a:pt x="138" y="635"/>
                  </a:cubicBezTo>
                  <a:lnTo>
                    <a:pt x="212" y="75"/>
                  </a:lnTo>
                  <a:cubicBezTo>
                    <a:pt x="215" y="42"/>
                    <a:pt x="188" y="5"/>
                    <a:pt x="154" y="1"/>
                  </a:cubicBezTo>
                  <a:cubicBezTo>
                    <a:pt x="152" y="1"/>
                    <a:pt x="149" y="1"/>
                    <a:pt x="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4050639" y="3900134"/>
              <a:ext cx="83496" cy="63335"/>
            </a:xfrm>
            <a:custGeom>
              <a:avLst/>
              <a:gdLst/>
              <a:ahLst/>
              <a:cxnLst/>
              <a:rect l="l" t="t" r="r" b="b"/>
              <a:pathLst>
                <a:path w="1172" h="889" extrusionOk="0">
                  <a:moveTo>
                    <a:pt x="496" y="0"/>
                  </a:moveTo>
                  <a:cubicBezTo>
                    <a:pt x="414" y="0"/>
                    <a:pt x="289" y="56"/>
                    <a:pt x="218" y="111"/>
                  </a:cubicBezTo>
                  <a:cubicBezTo>
                    <a:pt x="111" y="191"/>
                    <a:pt x="50" y="232"/>
                    <a:pt x="0" y="303"/>
                  </a:cubicBezTo>
                  <a:lnTo>
                    <a:pt x="88" y="842"/>
                  </a:lnTo>
                  <a:cubicBezTo>
                    <a:pt x="177" y="865"/>
                    <a:pt x="309" y="888"/>
                    <a:pt x="444" y="888"/>
                  </a:cubicBezTo>
                  <a:cubicBezTo>
                    <a:pt x="546" y="888"/>
                    <a:pt x="651" y="875"/>
                    <a:pt x="742" y="839"/>
                  </a:cubicBezTo>
                  <a:cubicBezTo>
                    <a:pt x="859" y="796"/>
                    <a:pt x="870" y="715"/>
                    <a:pt x="870" y="715"/>
                  </a:cubicBezTo>
                  <a:cubicBezTo>
                    <a:pt x="907" y="715"/>
                    <a:pt x="1098" y="685"/>
                    <a:pt x="1104" y="601"/>
                  </a:cubicBezTo>
                  <a:cubicBezTo>
                    <a:pt x="1112" y="520"/>
                    <a:pt x="994" y="520"/>
                    <a:pt x="994" y="520"/>
                  </a:cubicBezTo>
                  <a:cubicBezTo>
                    <a:pt x="1078" y="500"/>
                    <a:pt x="1172" y="450"/>
                    <a:pt x="1158" y="373"/>
                  </a:cubicBezTo>
                  <a:cubicBezTo>
                    <a:pt x="1152" y="336"/>
                    <a:pt x="1101" y="327"/>
                    <a:pt x="1049" y="327"/>
                  </a:cubicBezTo>
                  <a:cubicBezTo>
                    <a:pt x="990" y="327"/>
                    <a:pt x="930" y="339"/>
                    <a:pt x="930" y="339"/>
                  </a:cubicBezTo>
                  <a:cubicBezTo>
                    <a:pt x="930" y="339"/>
                    <a:pt x="913" y="249"/>
                    <a:pt x="842" y="165"/>
                  </a:cubicBezTo>
                  <a:cubicBezTo>
                    <a:pt x="791" y="106"/>
                    <a:pt x="727" y="47"/>
                    <a:pt x="687" y="47"/>
                  </a:cubicBezTo>
                  <a:cubicBezTo>
                    <a:pt x="672" y="47"/>
                    <a:pt x="661" y="55"/>
                    <a:pt x="655" y="74"/>
                  </a:cubicBezTo>
                  <a:cubicBezTo>
                    <a:pt x="628" y="141"/>
                    <a:pt x="722" y="299"/>
                    <a:pt x="722" y="299"/>
                  </a:cubicBezTo>
                  <a:cubicBezTo>
                    <a:pt x="571" y="286"/>
                    <a:pt x="444" y="215"/>
                    <a:pt x="444" y="215"/>
                  </a:cubicBezTo>
                  <a:cubicBezTo>
                    <a:pt x="444" y="215"/>
                    <a:pt x="605" y="145"/>
                    <a:pt x="574" y="44"/>
                  </a:cubicBezTo>
                  <a:cubicBezTo>
                    <a:pt x="565" y="13"/>
                    <a:pt x="535" y="0"/>
                    <a:pt x="49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3800935" y="3839863"/>
              <a:ext cx="255974" cy="124389"/>
            </a:xfrm>
            <a:custGeom>
              <a:avLst/>
              <a:gdLst/>
              <a:ahLst/>
              <a:cxnLst/>
              <a:rect l="l" t="t" r="r" b="b"/>
              <a:pathLst>
                <a:path w="3593" h="1746" extrusionOk="0">
                  <a:moveTo>
                    <a:pt x="756" y="0"/>
                  </a:moveTo>
                  <a:lnTo>
                    <a:pt x="24" y="403"/>
                  </a:lnTo>
                  <a:lnTo>
                    <a:pt x="1" y="1135"/>
                  </a:lnTo>
                  <a:cubicBezTo>
                    <a:pt x="873" y="1639"/>
                    <a:pt x="1936" y="1745"/>
                    <a:pt x="2678" y="1745"/>
                  </a:cubicBezTo>
                  <a:cubicBezTo>
                    <a:pt x="3221" y="1745"/>
                    <a:pt x="3593" y="1688"/>
                    <a:pt x="3593" y="1688"/>
                  </a:cubicBezTo>
                  <a:lnTo>
                    <a:pt x="3505" y="1149"/>
                  </a:lnTo>
                  <a:cubicBezTo>
                    <a:pt x="1917" y="987"/>
                    <a:pt x="1169" y="524"/>
                    <a:pt x="756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3512189" y="3693461"/>
              <a:ext cx="342605" cy="424249"/>
            </a:xfrm>
            <a:custGeom>
              <a:avLst/>
              <a:gdLst/>
              <a:ahLst/>
              <a:cxnLst/>
              <a:rect l="l" t="t" r="r" b="b"/>
              <a:pathLst>
                <a:path w="4809" h="5955" extrusionOk="0">
                  <a:moveTo>
                    <a:pt x="2959" y="0"/>
                  </a:moveTo>
                  <a:cubicBezTo>
                    <a:pt x="1758" y="0"/>
                    <a:pt x="857" y="1190"/>
                    <a:pt x="454" y="2378"/>
                  </a:cubicBezTo>
                  <a:cubicBezTo>
                    <a:pt x="1" y="3707"/>
                    <a:pt x="273" y="5883"/>
                    <a:pt x="273" y="5883"/>
                  </a:cubicBezTo>
                  <a:cubicBezTo>
                    <a:pt x="453" y="5931"/>
                    <a:pt x="655" y="5954"/>
                    <a:pt x="871" y="5954"/>
                  </a:cubicBezTo>
                  <a:cubicBezTo>
                    <a:pt x="1651" y="5954"/>
                    <a:pt x="2612" y="5645"/>
                    <a:pt x="3372" y="5066"/>
                  </a:cubicBezTo>
                  <a:cubicBezTo>
                    <a:pt x="3050" y="4086"/>
                    <a:pt x="3365" y="2660"/>
                    <a:pt x="3365" y="2660"/>
                  </a:cubicBezTo>
                  <a:lnTo>
                    <a:pt x="3365" y="2660"/>
                  </a:lnTo>
                  <a:cubicBezTo>
                    <a:pt x="3570" y="2874"/>
                    <a:pt x="3805" y="3049"/>
                    <a:pt x="4054" y="3190"/>
                  </a:cubicBezTo>
                  <a:lnTo>
                    <a:pt x="4809" y="2055"/>
                  </a:lnTo>
                  <a:cubicBezTo>
                    <a:pt x="4161" y="1236"/>
                    <a:pt x="4325" y="266"/>
                    <a:pt x="3392" y="51"/>
                  </a:cubicBezTo>
                  <a:cubicBezTo>
                    <a:pt x="3244" y="16"/>
                    <a:pt x="3099" y="0"/>
                    <a:pt x="2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4107277" y="3876197"/>
              <a:ext cx="487014" cy="7694"/>
            </a:xfrm>
            <a:custGeom>
              <a:avLst/>
              <a:gdLst/>
              <a:ahLst/>
              <a:cxnLst/>
              <a:rect l="l" t="t" r="r" b="b"/>
              <a:pathLst>
                <a:path w="6836" h="108" extrusionOk="0">
                  <a:moveTo>
                    <a:pt x="55" y="0"/>
                  </a:moveTo>
                  <a:cubicBezTo>
                    <a:pt x="24" y="0"/>
                    <a:pt x="1" y="24"/>
                    <a:pt x="1" y="54"/>
                  </a:cubicBezTo>
                  <a:cubicBezTo>
                    <a:pt x="1" y="84"/>
                    <a:pt x="24" y="108"/>
                    <a:pt x="55" y="108"/>
                  </a:cubicBezTo>
                  <a:lnTo>
                    <a:pt x="6783" y="108"/>
                  </a:lnTo>
                  <a:cubicBezTo>
                    <a:pt x="6809" y="108"/>
                    <a:pt x="6836" y="84"/>
                    <a:pt x="6836" y="54"/>
                  </a:cubicBezTo>
                  <a:cubicBezTo>
                    <a:pt x="6836" y="24"/>
                    <a:pt x="6809" y="0"/>
                    <a:pt x="6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690640" y="4051737"/>
              <a:ext cx="103872" cy="366258"/>
            </a:xfrm>
            <a:custGeom>
              <a:avLst/>
              <a:gdLst/>
              <a:ahLst/>
              <a:cxnLst/>
              <a:rect l="l" t="t" r="r" b="b"/>
              <a:pathLst>
                <a:path w="1458" h="5141" extrusionOk="0">
                  <a:moveTo>
                    <a:pt x="195" y="0"/>
                  </a:moveTo>
                  <a:cubicBezTo>
                    <a:pt x="195" y="0"/>
                    <a:pt x="0" y="655"/>
                    <a:pt x="756" y="5140"/>
                  </a:cubicBezTo>
                  <a:lnTo>
                    <a:pt x="1441" y="5084"/>
                  </a:lnTo>
                  <a:cubicBezTo>
                    <a:pt x="1441" y="5084"/>
                    <a:pt x="1068" y="1615"/>
                    <a:pt x="145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689144" y="4413861"/>
              <a:ext cx="112991" cy="58633"/>
            </a:xfrm>
            <a:custGeom>
              <a:avLst/>
              <a:gdLst/>
              <a:ahLst/>
              <a:cxnLst/>
              <a:rect l="l" t="t" r="r" b="b"/>
              <a:pathLst>
                <a:path w="1586" h="823" extrusionOk="0">
                  <a:moveTo>
                    <a:pt x="1462" y="1"/>
                  </a:moveTo>
                  <a:lnTo>
                    <a:pt x="777" y="57"/>
                  </a:lnTo>
                  <a:lnTo>
                    <a:pt x="820" y="339"/>
                  </a:lnTo>
                  <a:lnTo>
                    <a:pt x="1" y="823"/>
                  </a:lnTo>
                  <a:lnTo>
                    <a:pt x="1586" y="823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697337" y="4051737"/>
              <a:ext cx="97175" cy="155309"/>
            </a:xfrm>
            <a:custGeom>
              <a:avLst/>
              <a:gdLst/>
              <a:ahLst/>
              <a:cxnLst/>
              <a:rect l="l" t="t" r="r" b="b"/>
              <a:pathLst>
                <a:path w="1364" h="2180" extrusionOk="0">
                  <a:moveTo>
                    <a:pt x="101" y="0"/>
                  </a:moveTo>
                  <a:cubicBezTo>
                    <a:pt x="101" y="0"/>
                    <a:pt x="0" y="336"/>
                    <a:pt x="222" y="2179"/>
                  </a:cubicBezTo>
                  <a:cubicBezTo>
                    <a:pt x="558" y="2166"/>
                    <a:pt x="883" y="2136"/>
                    <a:pt x="1186" y="2082"/>
                  </a:cubicBezTo>
                  <a:cubicBezTo>
                    <a:pt x="1189" y="1313"/>
                    <a:pt x="1232" y="547"/>
                    <a:pt x="1364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535189" y="4051737"/>
              <a:ext cx="97602" cy="363337"/>
            </a:xfrm>
            <a:custGeom>
              <a:avLst/>
              <a:gdLst/>
              <a:ahLst/>
              <a:cxnLst/>
              <a:rect l="l" t="t" r="r" b="b"/>
              <a:pathLst>
                <a:path w="1370" h="5100" extrusionOk="0">
                  <a:moveTo>
                    <a:pt x="228" y="0"/>
                  </a:moveTo>
                  <a:lnTo>
                    <a:pt x="228" y="0"/>
                  </a:lnTo>
                  <a:cubicBezTo>
                    <a:pt x="0" y="1924"/>
                    <a:pt x="417" y="5100"/>
                    <a:pt x="417" y="5100"/>
                  </a:cubicBezTo>
                  <a:lnTo>
                    <a:pt x="1102" y="5100"/>
                  </a:lnTo>
                  <a:cubicBezTo>
                    <a:pt x="1102" y="5100"/>
                    <a:pt x="937" y="1770"/>
                    <a:pt x="1370" y="84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506906" y="4415001"/>
              <a:ext cx="112991" cy="57493"/>
            </a:xfrm>
            <a:custGeom>
              <a:avLst/>
              <a:gdLst/>
              <a:ahLst/>
              <a:cxnLst/>
              <a:rect l="l" t="t" r="r" b="b"/>
              <a:pathLst>
                <a:path w="1586" h="807" extrusionOk="0">
                  <a:moveTo>
                    <a:pt x="814" y="1"/>
                  </a:moveTo>
                  <a:lnTo>
                    <a:pt x="820" y="323"/>
                  </a:lnTo>
                  <a:lnTo>
                    <a:pt x="1" y="807"/>
                  </a:lnTo>
                  <a:lnTo>
                    <a:pt x="1586" y="807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545662" y="4051737"/>
              <a:ext cx="87130" cy="154382"/>
            </a:xfrm>
            <a:custGeom>
              <a:avLst/>
              <a:gdLst/>
              <a:ahLst/>
              <a:cxnLst/>
              <a:rect l="l" t="t" r="r" b="b"/>
              <a:pathLst>
                <a:path w="1223" h="2167" extrusionOk="0">
                  <a:moveTo>
                    <a:pt x="81" y="0"/>
                  </a:moveTo>
                  <a:cubicBezTo>
                    <a:pt x="8" y="618"/>
                    <a:pt x="1" y="1364"/>
                    <a:pt x="25" y="2092"/>
                  </a:cubicBezTo>
                  <a:cubicBezTo>
                    <a:pt x="293" y="2119"/>
                    <a:pt x="612" y="2146"/>
                    <a:pt x="961" y="2166"/>
                  </a:cubicBezTo>
                  <a:cubicBezTo>
                    <a:pt x="998" y="1414"/>
                    <a:pt x="1079" y="655"/>
                    <a:pt x="1223" y="84"/>
                  </a:cubicBezTo>
                  <a:lnTo>
                    <a:pt x="81" y="0"/>
                  </a:ln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492586" y="3630341"/>
              <a:ext cx="356711" cy="506178"/>
            </a:xfrm>
            <a:custGeom>
              <a:avLst/>
              <a:gdLst/>
              <a:ahLst/>
              <a:cxnLst/>
              <a:rect l="l" t="t" r="r" b="b"/>
              <a:pathLst>
                <a:path w="5007" h="7105" extrusionOk="0">
                  <a:moveTo>
                    <a:pt x="4476" y="1"/>
                  </a:moveTo>
                  <a:lnTo>
                    <a:pt x="1226" y="295"/>
                  </a:lnTo>
                  <a:cubicBezTo>
                    <a:pt x="1226" y="295"/>
                    <a:pt x="74" y="4509"/>
                    <a:pt x="0" y="7084"/>
                  </a:cubicBezTo>
                  <a:cubicBezTo>
                    <a:pt x="0" y="7084"/>
                    <a:pt x="451" y="7105"/>
                    <a:pt x="1139" y="7105"/>
                  </a:cubicBezTo>
                  <a:cubicBezTo>
                    <a:pt x="2141" y="7105"/>
                    <a:pt x="3649" y="7060"/>
                    <a:pt x="5006" y="6839"/>
                  </a:cubicBezTo>
                  <a:cubicBezTo>
                    <a:pt x="5006" y="6839"/>
                    <a:pt x="4429" y="1293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372757" y="3499255"/>
              <a:ext cx="197413" cy="378725"/>
            </a:xfrm>
            <a:custGeom>
              <a:avLst/>
              <a:gdLst/>
              <a:ahLst/>
              <a:cxnLst/>
              <a:rect l="l" t="t" r="r" b="b"/>
              <a:pathLst>
                <a:path w="2771" h="5316" extrusionOk="0">
                  <a:moveTo>
                    <a:pt x="1951" y="0"/>
                  </a:moveTo>
                  <a:lnTo>
                    <a:pt x="571" y="3908"/>
                  </a:lnTo>
                  <a:cubicBezTo>
                    <a:pt x="571" y="3908"/>
                    <a:pt x="1" y="4294"/>
                    <a:pt x="81" y="4412"/>
                  </a:cubicBezTo>
                  <a:cubicBezTo>
                    <a:pt x="102" y="4442"/>
                    <a:pt x="132" y="4453"/>
                    <a:pt x="165" y="4453"/>
                  </a:cubicBezTo>
                  <a:cubicBezTo>
                    <a:pt x="257" y="4453"/>
                    <a:pt x="373" y="4368"/>
                    <a:pt x="373" y="4368"/>
                  </a:cubicBezTo>
                  <a:lnTo>
                    <a:pt x="373" y="4368"/>
                  </a:lnTo>
                  <a:cubicBezTo>
                    <a:pt x="373" y="4368"/>
                    <a:pt x="21" y="5130"/>
                    <a:pt x="185" y="5164"/>
                  </a:cubicBezTo>
                  <a:cubicBezTo>
                    <a:pt x="187" y="5165"/>
                    <a:pt x="188" y="5165"/>
                    <a:pt x="190" y="5165"/>
                  </a:cubicBezTo>
                  <a:cubicBezTo>
                    <a:pt x="286" y="5165"/>
                    <a:pt x="467" y="4581"/>
                    <a:pt x="467" y="4580"/>
                  </a:cubicBezTo>
                  <a:lnTo>
                    <a:pt x="467" y="4580"/>
                  </a:lnTo>
                  <a:cubicBezTo>
                    <a:pt x="467" y="4581"/>
                    <a:pt x="292" y="5295"/>
                    <a:pt x="417" y="5315"/>
                  </a:cubicBezTo>
                  <a:cubicBezTo>
                    <a:pt x="419" y="5315"/>
                    <a:pt x="421" y="5315"/>
                    <a:pt x="422" y="5315"/>
                  </a:cubicBezTo>
                  <a:cubicBezTo>
                    <a:pt x="541" y="5315"/>
                    <a:pt x="645" y="4613"/>
                    <a:pt x="645" y="4613"/>
                  </a:cubicBezTo>
                  <a:lnTo>
                    <a:pt x="645" y="4613"/>
                  </a:lnTo>
                  <a:cubicBezTo>
                    <a:pt x="645" y="4613"/>
                    <a:pt x="625" y="5291"/>
                    <a:pt x="719" y="5291"/>
                  </a:cubicBezTo>
                  <a:cubicBezTo>
                    <a:pt x="816" y="5288"/>
                    <a:pt x="881" y="4628"/>
                    <a:pt x="881" y="4627"/>
                  </a:cubicBezTo>
                  <a:lnTo>
                    <a:pt x="881" y="4627"/>
                  </a:lnTo>
                  <a:cubicBezTo>
                    <a:pt x="881" y="4627"/>
                    <a:pt x="847" y="5124"/>
                    <a:pt x="952" y="5124"/>
                  </a:cubicBezTo>
                  <a:cubicBezTo>
                    <a:pt x="953" y="5124"/>
                    <a:pt x="953" y="5124"/>
                    <a:pt x="954" y="5124"/>
                  </a:cubicBezTo>
                  <a:cubicBezTo>
                    <a:pt x="1058" y="5113"/>
                    <a:pt x="1126" y="4130"/>
                    <a:pt x="1126" y="4130"/>
                  </a:cubicBezTo>
                  <a:cubicBezTo>
                    <a:pt x="1716" y="2948"/>
                    <a:pt x="2770" y="434"/>
                    <a:pt x="2770" y="434"/>
                  </a:cubicBezTo>
                  <a:lnTo>
                    <a:pt x="1951" y="0"/>
                  </a:ln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511751" y="3306830"/>
              <a:ext cx="310261" cy="344600"/>
            </a:xfrm>
            <a:custGeom>
              <a:avLst/>
              <a:gdLst/>
              <a:ahLst/>
              <a:cxnLst/>
              <a:rect l="l" t="t" r="r" b="b"/>
              <a:pathLst>
                <a:path w="4355" h="4837" extrusionOk="0">
                  <a:moveTo>
                    <a:pt x="2596" y="1"/>
                  </a:moveTo>
                  <a:cubicBezTo>
                    <a:pt x="2355" y="1"/>
                    <a:pt x="2106" y="33"/>
                    <a:pt x="1863" y="86"/>
                  </a:cubicBezTo>
                  <a:cubicBezTo>
                    <a:pt x="689" y="348"/>
                    <a:pt x="303" y="1637"/>
                    <a:pt x="0" y="2701"/>
                  </a:cubicBezTo>
                  <a:lnTo>
                    <a:pt x="819" y="3135"/>
                  </a:lnTo>
                  <a:lnTo>
                    <a:pt x="957" y="4836"/>
                  </a:lnTo>
                  <a:lnTo>
                    <a:pt x="4207" y="4542"/>
                  </a:lnTo>
                  <a:cubicBezTo>
                    <a:pt x="4207" y="4542"/>
                    <a:pt x="4355" y="3950"/>
                    <a:pt x="4348" y="2010"/>
                  </a:cubicBezTo>
                  <a:cubicBezTo>
                    <a:pt x="4342" y="471"/>
                    <a:pt x="3522" y="1"/>
                    <a:pt x="2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630369" y="3306901"/>
              <a:ext cx="76586" cy="76657"/>
            </a:xfrm>
            <a:custGeom>
              <a:avLst/>
              <a:gdLst/>
              <a:ahLst/>
              <a:cxnLst/>
              <a:rect l="l" t="t" r="r" b="b"/>
              <a:pathLst>
                <a:path w="1075" h="1076" extrusionOk="0">
                  <a:moveTo>
                    <a:pt x="929" y="0"/>
                  </a:moveTo>
                  <a:cubicBezTo>
                    <a:pt x="689" y="0"/>
                    <a:pt x="441" y="32"/>
                    <a:pt x="198" y="85"/>
                  </a:cubicBezTo>
                  <a:cubicBezTo>
                    <a:pt x="131" y="102"/>
                    <a:pt x="65" y="122"/>
                    <a:pt x="0" y="142"/>
                  </a:cubicBezTo>
                  <a:lnTo>
                    <a:pt x="494" y="1076"/>
                  </a:lnTo>
                  <a:lnTo>
                    <a:pt x="1075" y="4"/>
                  </a:lnTo>
                  <a:cubicBezTo>
                    <a:pt x="1027" y="2"/>
                    <a:pt x="978" y="0"/>
                    <a:pt x="929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643549" y="3380138"/>
              <a:ext cx="170911" cy="239731"/>
            </a:xfrm>
            <a:custGeom>
              <a:avLst/>
              <a:gdLst/>
              <a:ahLst/>
              <a:cxnLst/>
              <a:rect l="l" t="t" r="r" b="b"/>
              <a:pathLst>
                <a:path w="2399" h="3365" extrusionOk="0">
                  <a:moveTo>
                    <a:pt x="2246" y="0"/>
                  </a:moveTo>
                  <a:lnTo>
                    <a:pt x="1169" y="910"/>
                  </a:lnTo>
                  <a:lnTo>
                    <a:pt x="0" y="3364"/>
                  </a:lnTo>
                  <a:cubicBezTo>
                    <a:pt x="27" y="3365"/>
                    <a:pt x="55" y="3365"/>
                    <a:pt x="84" y="3365"/>
                  </a:cubicBezTo>
                  <a:cubicBezTo>
                    <a:pt x="850" y="3365"/>
                    <a:pt x="2398" y="3179"/>
                    <a:pt x="2246" y="0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233335" y="3311746"/>
              <a:ext cx="201688" cy="263170"/>
            </a:xfrm>
            <a:custGeom>
              <a:avLst/>
              <a:gdLst/>
              <a:ahLst/>
              <a:cxnLst/>
              <a:rect l="l" t="t" r="r" b="b"/>
              <a:pathLst>
                <a:path w="2831" h="3694" extrusionOk="0">
                  <a:moveTo>
                    <a:pt x="511" y="1"/>
                  </a:moveTo>
                  <a:lnTo>
                    <a:pt x="1" y="3337"/>
                  </a:lnTo>
                  <a:lnTo>
                    <a:pt x="2320" y="3693"/>
                  </a:lnTo>
                  <a:lnTo>
                    <a:pt x="2830" y="359"/>
                  </a:lnTo>
                  <a:lnTo>
                    <a:pt x="5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417497" y="3430863"/>
              <a:ext cx="24935" cy="28283"/>
            </a:xfrm>
            <a:custGeom>
              <a:avLst/>
              <a:gdLst/>
              <a:ahLst/>
              <a:cxnLst/>
              <a:rect l="l" t="t" r="r" b="b"/>
              <a:pathLst>
                <a:path w="350" h="397" extrusionOk="0">
                  <a:moveTo>
                    <a:pt x="44" y="1"/>
                  </a:moveTo>
                  <a:lnTo>
                    <a:pt x="0" y="286"/>
                  </a:lnTo>
                  <a:lnTo>
                    <a:pt x="349" y="396"/>
                  </a:lnTo>
                  <a:cubicBezTo>
                    <a:pt x="333" y="225"/>
                    <a:pt x="44" y="1"/>
                    <a:pt x="44" y="1"/>
                  </a:cubicBezTo>
                  <a:close/>
                </a:path>
              </a:pathLst>
            </a:custGeom>
            <a:solidFill>
              <a:srgbClr val="FFAD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368268" y="3432857"/>
              <a:ext cx="385351" cy="187012"/>
            </a:xfrm>
            <a:custGeom>
              <a:avLst/>
              <a:gdLst/>
              <a:ahLst/>
              <a:cxnLst/>
              <a:rect l="l" t="t" r="r" b="b"/>
              <a:pathLst>
                <a:path w="5409" h="2625" extrusionOk="0">
                  <a:moveTo>
                    <a:pt x="113" y="0"/>
                  </a:moveTo>
                  <a:cubicBezTo>
                    <a:pt x="63" y="0"/>
                    <a:pt x="30" y="12"/>
                    <a:pt x="27" y="43"/>
                  </a:cubicBezTo>
                  <a:cubicBezTo>
                    <a:pt x="20" y="114"/>
                    <a:pt x="168" y="190"/>
                    <a:pt x="326" y="251"/>
                  </a:cubicBezTo>
                  <a:cubicBezTo>
                    <a:pt x="246" y="230"/>
                    <a:pt x="170" y="216"/>
                    <a:pt x="115" y="216"/>
                  </a:cubicBezTo>
                  <a:cubicBezTo>
                    <a:pt x="63" y="216"/>
                    <a:pt x="28" y="229"/>
                    <a:pt x="27" y="261"/>
                  </a:cubicBezTo>
                  <a:cubicBezTo>
                    <a:pt x="23" y="338"/>
                    <a:pt x="202" y="422"/>
                    <a:pt x="372" y="486"/>
                  </a:cubicBezTo>
                  <a:cubicBezTo>
                    <a:pt x="263" y="456"/>
                    <a:pt x="150" y="430"/>
                    <a:pt x="81" y="430"/>
                  </a:cubicBezTo>
                  <a:cubicBezTo>
                    <a:pt x="41" y="430"/>
                    <a:pt x="16" y="439"/>
                    <a:pt x="13" y="459"/>
                  </a:cubicBezTo>
                  <a:cubicBezTo>
                    <a:pt x="0" y="560"/>
                    <a:pt x="584" y="765"/>
                    <a:pt x="662" y="791"/>
                  </a:cubicBezTo>
                  <a:cubicBezTo>
                    <a:pt x="610" y="776"/>
                    <a:pt x="337" y="684"/>
                    <a:pt x="205" y="684"/>
                  </a:cubicBezTo>
                  <a:cubicBezTo>
                    <a:pt x="165" y="684"/>
                    <a:pt x="138" y="692"/>
                    <a:pt x="134" y="714"/>
                  </a:cubicBezTo>
                  <a:cubicBezTo>
                    <a:pt x="118" y="811"/>
                    <a:pt x="769" y="1016"/>
                    <a:pt x="769" y="1016"/>
                  </a:cubicBezTo>
                  <a:cubicBezTo>
                    <a:pt x="769" y="1016"/>
                    <a:pt x="3143" y="2624"/>
                    <a:pt x="3802" y="2624"/>
                  </a:cubicBezTo>
                  <a:cubicBezTo>
                    <a:pt x="3806" y="2624"/>
                    <a:pt x="3810" y="2624"/>
                    <a:pt x="3814" y="2624"/>
                  </a:cubicBezTo>
                  <a:cubicBezTo>
                    <a:pt x="4455" y="2607"/>
                    <a:pt x="4928" y="2108"/>
                    <a:pt x="5365" y="1403"/>
                  </a:cubicBezTo>
                  <a:cubicBezTo>
                    <a:pt x="5382" y="1383"/>
                    <a:pt x="5395" y="1359"/>
                    <a:pt x="5408" y="1332"/>
                  </a:cubicBezTo>
                  <a:lnTo>
                    <a:pt x="5143" y="412"/>
                  </a:lnTo>
                  <a:lnTo>
                    <a:pt x="4337" y="653"/>
                  </a:lnTo>
                  <a:cubicBezTo>
                    <a:pt x="4227" y="855"/>
                    <a:pt x="4122" y="1040"/>
                    <a:pt x="4035" y="1184"/>
                  </a:cubicBezTo>
                  <a:cubicBezTo>
                    <a:pt x="3949" y="1327"/>
                    <a:pt x="3803" y="1446"/>
                    <a:pt x="3649" y="1446"/>
                  </a:cubicBezTo>
                  <a:cubicBezTo>
                    <a:pt x="3611" y="1446"/>
                    <a:pt x="3573" y="1439"/>
                    <a:pt x="3535" y="1423"/>
                  </a:cubicBezTo>
                  <a:lnTo>
                    <a:pt x="1040" y="368"/>
                  </a:lnTo>
                  <a:lnTo>
                    <a:pt x="758" y="181"/>
                  </a:lnTo>
                  <a:cubicBezTo>
                    <a:pt x="758" y="181"/>
                    <a:pt x="307" y="0"/>
                    <a:pt x="113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677247" y="3339887"/>
              <a:ext cx="137569" cy="187866"/>
            </a:xfrm>
            <a:custGeom>
              <a:avLst/>
              <a:gdLst/>
              <a:ahLst/>
              <a:cxnLst/>
              <a:rect l="l" t="t" r="r" b="b"/>
              <a:pathLst>
                <a:path w="1931" h="2637" extrusionOk="0">
                  <a:moveTo>
                    <a:pt x="1343" y="0"/>
                  </a:moveTo>
                  <a:cubicBezTo>
                    <a:pt x="1131" y="0"/>
                    <a:pt x="950" y="209"/>
                    <a:pt x="840" y="381"/>
                  </a:cubicBezTo>
                  <a:cubicBezTo>
                    <a:pt x="739" y="536"/>
                    <a:pt x="343" y="1324"/>
                    <a:pt x="0" y="1958"/>
                  </a:cubicBezTo>
                  <a:cubicBezTo>
                    <a:pt x="248" y="2144"/>
                    <a:pt x="631" y="2406"/>
                    <a:pt x="1071" y="2637"/>
                  </a:cubicBezTo>
                  <a:cubicBezTo>
                    <a:pt x="1497" y="1912"/>
                    <a:pt x="1931" y="519"/>
                    <a:pt x="1719" y="237"/>
                  </a:cubicBezTo>
                  <a:cubicBezTo>
                    <a:pt x="1589" y="65"/>
                    <a:pt x="1462" y="0"/>
                    <a:pt x="13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586983" y="3138841"/>
              <a:ext cx="135574" cy="195703"/>
            </a:xfrm>
            <a:custGeom>
              <a:avLst/>
              <a:gdLst/>
              <a:ahLst/>
              <a:cxnLst/>
              <a:rect l="l" t="t" r="r" b="b"/>
              <a:pathLst>
                <a:path w="1903" h="2747" extrusionOk="0">
                  <a:moveTo>
                    <a:pt x="688" y="0"/>
                  </a:moveTo>
                  <a:cubicBezTo>
                    <a:pt x="474" y="0"/>
                    <a:pt x="296" y="145"/>
                    <a:pt x="223" y="558"/>
                  </a:cubicBezTo>
                  <a:cubicBezTo>
                    <a:pt x="1" y="1829"/>
                    <a:pt x="690" y="1880"/>
                    <a:pt x="803" y="1880"/>
                  </a:cubicBezTo>
                  <a:cubicBezTo>
                    <a:pt x="812" y="1880"/>
                    <a:pt x="818" y="1880"/>
                    <a:pt x="818" y="1880"/>
                  </a:cubicBezTo>
                  <a:lnTo>
                    <a:pt x="818" y="1880"/>
                  </a:lnTo>
                  <a:lnTo>
                    <a:pt x="810" y="2746"/>
                  </a:lnTo>
                  <a:lnTo>
                    <a:pt x="1399" y="2743"/>
                  </a:lnTo>
                  <a:lnTo>
                    <a:pt x="1425" y="1860"/>
                  </a:lnTo>
                  <a:lnTo>
                    <a:pt x="1902" y="809"/>
                  </a:lnTo>
                  <a:cubicBezTo>
                    <a:pt x="1902" y="809"/>
                    <a:pt x="1194" y="0"/>
                    <a:pt x="688" y="0"/>
                  </a:cubicBezTo>
                  <a:close/>
                </a:path>
              </a:pathLst>
            </a:custGeom>
            <a:solidFill>
              <a:srgbClr val="A972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580428" y="3108421"/>
              <a:ext cx="243507" cy="243008"/>
            </a:xfrm>
            <a:custGeom>
              <a:avLst/>
              <a:gdLst/>
              <a:ahLst/>
              <a:cxnLst/>
              <a:rect l="l" t="t" r="r" b="b"/>
              <a:pathLst>
                <a:path w="3418" h="3411" extrusionOk="0">
                  <a:moveTo>
                    <a:pt x="912" y="0"/>
                  </a:moveTo>
                  <a:cubicBezTo>
                    <a:pt x="745" y="0"/>
                    <a:pt x="579" y="41"/>
                    <a:pt x="436" y="139"/>
                  </a:cubicBezTo>
                  <a:cubicBezTo>
                    <a:pt x="3" y="434"/>
                    <a:pt x="0" y="941"/>
                    <a:pt x="289" y="1143"/>
                  </a:cubicBezTo>
                  <a:cubicBezTo>
                    <a:pt x="318" y="1163"/>
                    <a:pt x="352" y="1171"/>
                    <a:pt x="389" y="1171"/>
                  </a:cubicBezTo>
                  <a:cubicBezTo>
                    <a:pt x="566" y="1171"/>
                    <a:pt x="821" y="986"/>
                    <a:pt x="994" y="986"/>
                  </a:cubicBezTo>
                  <a:cubicBezTo>
                    <a:pt x="1026" y="986"/>
                    <a:pt x="1055" y="993"/>
                    <a:pt x="1081" y="1008"/>
                  </a:cubicBezTo>
                  <a:cubicBezTo>
                    <a:pt x="1276" y="1122"/>
                    <a:pt x="1151" y="1380"/>
                    <a:pt x="1262" y="1408"/>
                  </a:cubicBezTo>
                  <a:cubicBezTo>
                    <a:pt x="1269" y="1409"/>
                    <a:pt x="1275" y="1410"/>
                    <a:pt x="1282" y="1410"/>
                  </a:cubicBezTo>
                  <a:cubicBezTo>
                    <a:pt x="1380" y="1410"/>
                    <a:pt x="1452" y="1225"/>
                    <a:pt x="1577" y="1225"/>
                  </a:cubicBezTo>
                  <a:cubicBezTo>
                    <a:pt x="1584" y="1225"/>
                    <a:pt x="1591" y="1225"/>
                    <a:pt x="1598" y="1226"/>
                  </a:cubicBezTo>
                  <a:cubicBezTo>
                    <a:pt x="1745" y="1253"/>
                    <a:pt x="1782" y="1495"/>
                    <a:pt x="1531" y="1626"/>
                  </a:cubicBezTo>
                  <a:cubicBezTo>
                    <a:pt x="1531" y="1626"/>
                    <a:pt x="1037" y="2347"/>
                    <a:pt x="1494" y="3026"/>
                  </a:cubicBezTo>
                  <a:cubicBezTo>
                    <a:pt x="1678" y="3298"/>
                    <a:pt x="1973" y="3411"/>
                    <a:pt x="2271" y="3411"/>
                  </a:cubicBezTo>
                  <a:cubicBezTo>
                    <a:pt x="2713" y="3411"/>
                    <a:pt x="3160" y="3162"/>
                    <a:pt x="3256" y="2810"/>
                  </a:cubicBezTo>
                  <a:cubicBezTo>
                    <a:pt x="3417" y="2223"/>
                    <a:pt x="3189" y="1549"/>
                    <a:pt x="2692" y="1284"/>
                  </a:cubicBezTo>
                  <a:cubicBezTo>
                    <a:pt x="2199" y="1018"/>
                    <a:pt x="1970" y="927"/>
                    <a:pt x="1836" y="508"/>
                  </a:cubicBezTo>
                  <a:cubicBezTo>
                    <a:pt x="1757" y="256"/>
                    <a:pt x="1331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630369" y="3226540"/>
              <a:ext cx="36690" cy="35550"/>
            </a:xfrm>
            <a:custGeom>
              <a:avLst/>
              <a:gdLst/>
              <a:ahLst/>
              <a:cxnLst/>
              <a:rect l="l" t="t" r="r" b="b"/>
              <a:pathLst>
                <a:path w="515" h="499" extrusionOk="0">
                  <a:moveTo>
                    <a:pt x="259" y="0"/>
                  </a:moveTo>
                  <a:cubicBezTo>
                    <a:pt x="253" y="0"/>
                    <a:pt x="248" y="1"/>
                    <a:pt x="242" y="1"/>
                  </a:cubicBezTo>
                  <a:cubicBezTo>
                    <a:pt x="105" y="8"/>
                    <a:pt x="0" y="125"/>
                    <a:pt x="7" y="263"/>
                  </a:cubicBezTo>
                  <a:cubicBezTo>
                    <a:pt x="17" y="397"/>
                    <a:pt x="128" y="498"/>
                    <a:pt x="257" y="498"/>
                  </a:cubicBezTo>
                  <a:cubicBezTo>
                    <a:pt x="261" y="498"/>
                    <a:pt x="265" y="498"/>
                    <a:pt x="269" y="498"/>
                  </a:cubicBezTo>
                  <a:cubicBezTo>
                    <a:pt x="407" y="492"/>
                    <a:pt x="514" y="374"/>
                    <a:pt x="504" y="236"/>
                  </a:cubicBezTo>
                  <a:cubicBezTo>
                    <a:pt x="497" y="104"/>
                    <a:pt x="389" y="0"/>
                    <a:pt x="259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3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644974" y="3270354"/>
              <a:ext cx="21586" cy="19449"/>
            </a:xfrm>
            <a:custGeom>
              <a:avLst/>
              <a:gdLst/>
              <a:ahLst/>
              <a:cxnLst/>
              <a:rect l="l" t="t" r="r" b="b"/>
              <a:pathLst>
                <a:path w="303" h="273" extrusionOk="0">
                  <a:moveTo>
                    <a:pt x="303" y="1"/>
                  </a:moveTo>
                  <a:lnTo>
                    <a:pt x="303" y="1"/>
                  </a:lnTo>
                  <a:cubicBezTo>
                    <a:pt x="175" y="31"/>
                    <a:pt x="4" y="34"/>
                    <a:pt x="4" y="34"/>
                  </a:cubicBezTo>
                  <a:lnTo>
                    <a:pt x="1" y="269"/>
                  </a:lnTo>
                  <a:lnTo>
                    <a:pt x="4" y="272"/>
                  </a:lnTo>
                  <a:cubicBezTo>
                    <a:pt x="208" y="243"/>
                    <a:pt x="303" y="1"/>
                    <a:pt x="303" y="1"/>
                  </a:cubicBezTo>
                  <a:close/>
                </a:path>
              </a:pathLst>
            </a:custGeom>
            <a:gradFill>
              <a:gsLst>
                <a:gs pos="0">
                  <a:srgbClr val="3A305F">
                    <a:alpha val="46666"/>
                  </a:srgbClr>
                </a:gs>
                <a:gs pos="8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5891900" y="3945759"/>
              <a:ext cx="590600" cy="272788"/>
            </a:xfrm>
            <a:custGeom>
              <a:avLst/>
              <a:gdLst/>
              <a:ahLst/>
              <a:cxnLst/>
              <a:rect l="l" t="t" r="r" b="b"/>
              <a:pathLst>
                <a:path w="8290" h="3829" extrusionOk="0">
                  <a:moveTo>
                    <a:pt x="8199" y="92"/>
                  </a:moveTo>
                  <a:lnTo>
                    <a:pt x="8199" y="3738"/>
                  </a:lnTo>
                  <a:lnTo>
                    <a:pt x="92" y="3738"/>
                  </a:lnTo>
                  <a:lnTo>
                    <a:pt x="92" y="92"/>
                  </a:lnTo>
                  <a:close/>
                  <a:moveTo>
                    <a:pt x="1" y="1"/>
                  </a:moveTo>
                  <a:lnTo>
                    <a:pt x="1" y="3828"/>
                  </a:lnTo>
                  <a:lnTo>
                    <a:pt x="8290" y="3828"/>
                  </a:lnTo>
                  <a:lnTo>
                    <a:pt x="82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5941788" y="3991939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5" y="336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5938724" y="4055772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4"/>
                  </a:cubicBezTo>
                  <a:cubicBezTo>
                    <a:pt x="6550" y="21"/>
                    <a:pt x="6533" y="1"/>
                    <a:pt x="65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5938724" y="4098589"/>
              <a:ext cx="466638" cy="6554"/>
            </a:xfrm>
            <a:custGeom>
              <a:avLst/>
              <a:gdLst/>
              <a:ahLst/>
              <a:cxnLst/>
              <a:rect l="l" t="t" r="r" b="b"/>
              <a:pathLst>
                <a:path w="6550" h="92" extrusionOk="0">
                  <a:moveTo>
                    <a:pt x="44" y="0"/>
                  </a:moveTo>
                  <a:cubicBezTo>
                    <a:pt x="20" y="0"/>
                    <a:pt x="0" y="20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06" y="91"/>
                  </a:lnTo>
                  <a:cubicBezTo>
                    <a:pt x="6533" y="91"/>
                    <a:pt x="6550" y="71"/>
                    <a:pt x="6550" y="48"/>
                  </a:cubicBezTo>
                  <a:cubicBezTo>
                    <a:pt x="6550" y="20"/>
                    <a:pt x="6533" y="0"/>
                    <a:pt x="6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5938724" y="4141619"/>
              <a:ext cx="246855" cy="6341"/>
            </a:xfrm>
            <a:custGeom>
              <a:avLst/>
              <a:gdLst/>
              <a:ahLst/>
              <a:cxnLst/>
              <a:rect l="l" t="t" r="r" b="b"/>
              <a:pathLst>
                <a:path w="3465" h="89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3421" y="88"/>
                  </a:lnTo>
                  <a:cubicBezTo>
                    <a:pt x="3445" y="88"/>
                    <a:pt x="3465" y="68"/>
                    <a:pt x="3465" y="45"/>
                  </a:cubicBezTo>
                  <a:cubicBezTo>
                    <a:pt x="3465" y="21"/>
                    <a:pt x="3445" y="1"/>
                    <a:pt x="3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4398160" y="3305762"/>
              <a:ext cx="584117" cy="266304"/>
            </a:xfrm>
            <a:custGeom>
              <a:avLst/>
              <a:gdLst/>
              <a:ahLst/>
              <a:cxnLst/>
              <a:rect l="l" t="t" r="r" b="b"/>
              <a:pathLst>
                <a:path w="8199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8199" y="3737"/>
                  </a:lnTo>
                  <a:lnTo>
                    <a:pt x="8199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4395025" y="3302627"/>
              <a:ext cx="590387" cy="272503"/>
            </a:xfrm>
            <a:custGeom>
              <a:avLst/>
              <a:gdLst/>
              <a:ahLst/>
              <a:cxnLst/>
              <a:rect l="l" t="t" r="r" b="b"/>
              <a:pathLst>
                <a:path w="8287" h="3825" extrusionOk="0">
                  <a:moveTo>
                    <a:pt x="8195" y="88"/>
                  </a:moveTo>
                  <a:lnTo>
                    <a:pt x="8195" y="3734"/>
                  </a:lnTo>
                  <a:lnTo>
                    <a:pt x="88" y="3734"/>
                  </a:lnTo>
                  <a:lnTo>
                    <a:pt x="88" y="88"/>
                  </a:lnTo>
                  <a:close/>
                  <a:moveTo>
                    <a:pt x="1" y="1"/>
                  </a:moveTo>
                  <a:lnTo>
                    <a:pt x="1" y="3825"/>
                  </a:lnTo>
                  <a:lnTo>
                    <a:pt x="8286" y="3825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4122381" y="3302627"/>
              <a:ext cx="272716" cy="272503"/>
            </a:xfrm>
            <a:custGeom>
              <a:avLst/>
              <a:gdLst/>
              <a:ahLst/>
              <a:cxnLst/>
              <a:rect l="l" t="t" r="r" b="b"/>
              <a:pathLst>
                <a:path w="3828" h="3825" extrusionOk="0">
                  <a:moveTo>
                    <a:pt x="1" y="1"/>
                  </a:moveTo>
                  <a:lnTo>
                    <a:pt x="1" y="3825"/>
                  </a:lnTo>
                  <a:lnTo>
                    <a:pt x="3828" y="3825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62991" y="3356700"/>
              <a:ext cx="184162" cy="24222"/>
            </a:xfrm>
            <a:custGeom>
              <a:avLst/>
              <a:gdLst/>
              <a:ahLst/>
              <a:cxnLst/>
              <a:rect l="l" t="t" r="r" b="b"/>
              <a:pathLst>
                <a:path w="2585" h="340" extrusionOk="0">
                  <a:moveTo>
                    <a:pt x="0" y="1"/>
                  </a:moveTo>
                  <a:lnTo>
                    <a:pt x="0" y="340"/>
                  </a:lnTo>
                  <a:lnTo>
                    <a:pt x="2585" y="340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4462991" y="3423952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459856" y="3420533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1" y="1"/>
                    <a:pt x="1" y="21"/>
                    <a:pt x="1" y="48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6510" y="92"/>
                  </a:lnTo>
                  <a:cubicBezTo>
                    <a:pt x="6533" y="92"/>
                    <a:pt x="6553" y="72"/>
                    <a:pt x="6553" y="48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462991" y="3466769"/>
              <a:ext cx="460654" cy="71"/>
            </a:xfrm>
            <a:custGeom>
              <a:avLst/>
              <a:gdLst/>
              <a:ahLst/>
              <a:cxnLst/>
              <a:rect l="l" t="t" r="r" b="b"/>
              <a:pathLst>
                <a:path w="6466" h="1" extrusionOk="0">
                  <a:moveTo>
                    <a:pt x="0" y="0"/>
                  </a:moveTo>
                  <a:lnTo>
                    <a:pt x="6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4459856" y="3463563"/>
              <a:ext cx="466923" cy="6341"/>
            </a:xfrm>
            <a:custGeom>
              <a:avLst/>
              <a:gdLst/>
              <a:ahLst/>
              <a:cxnLst/>
              <a:rect l="l" t="t" r="r" b="b"/>
              <a:pathLst>
                <a:path w="6554" h="89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69"/>
                    <a:pt x="21" y="89"/>
                    <a:pt x="44" y="89"/>
                  </a:cubicBezTo>
                  <a:lnTo>
                    <a:pt x="6510" y="89"/>
                  </a:lnTo>
                  <a:cubicBezTo>
                    <a:pt x="6533" y="89"/>
                    <a:pt x="6553" y="69"/>
                    <a:pt x="6553" y="45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462991" y="3509514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0" y="1"/>
                  </a:move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4459856" y="3506379"/>
              <a:ext cx="370532" cy="6626"/>
            </a:xfrm>
            <a:custGeom>
              <a:avLst/>
              <a:gdLst/>
              <a:ahLst/>
              <a:cxnLst/>
              <a:rect l="l" t="t" r="r" b="b"/>
              <a:pathLst>
                <a:path w="5201" h="93" extrusionOk="0">
                  <a:moveTo>
                    <a:pt x="44" y="1"/>
                  </a:moveTo>
                  <a:cubicBezTo>
                    <a:pt x="21" y="1"/>
                    <a:pt x="1" y="21"/>
                    <a:pt x="1" y="45"/>
                  </a:cubicBezTo>
                  <a:cubicBezTo>
                    <a:pt x="1" y="72"/>
                    <a:pt x="21" y="92"/>
                    <a:pt x="44" y="92"/>
                  </a:cubicBezTo>
                  <a:lnTo>
                    <a:pt x="5157" y="92"/>
                  </a:lnTo>
                  <a:cubicBezTo>
                    <a:pt x="5181" y="92"/>
                    <a:pt x="5201" y="72"/>
                    <a:pt x="5201" y="45"/>
                  </a:cubicBezTo>
                  <a:cubicBezTo>
                    <a:pt x="5201" y="21"/>
                    <a:pt x="5181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4166907" y="3420319"/>
              <a:ext cx="58561" cy="38328"/>
            </a:xfrm>
            <a:custGeom>
              <a:avLst/>
              <a:gdLst/>
              <a:ahLst/>
              <a:cxnLst/>
              <a:rect l="l" t="t" r="r" b="b"/>
              <a:pathLst>
                <a:path w="822" h="538" extrusionOk="0">
                  <a:moveTo>
                    <a:pt x="0" y="0"/>
                  </a:moveTo>
                  <a:lnTo>
                    <a:pt x="151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2" y="0"/>
                  </a:lnTo>
                  <a:lnTo>
                    <a:pt x="678" y="0"/>
                  </a:lnTo>
                  <a:lnTo>
                    <a:pt x="614" y="239"/>
                  </a:lnTo>
                  <a:cubicBezTo>
                    <a:pt x="611" y="253"/>
                    <a:pt x="608" y="282"/>
                    <a:pt x="597" y="323"/>
                  </a:cubicBezTo>
                  <a:cubicBezTo>
                    <a:pt x="591" y="363"/>
                    <a:pt x="587" y="394"/>
                    <a:pt x="584" y="417"/>
                  </a:cubicBezTo>
                  <a:lnTo>
                    <a:pt x="580" y="417"/>
                  </a:lnTo>
                  <a:cubicBezTo>
                    <a:pt x="580" y="406"/>
                    <a:pt x="577" y="397"/>
                    <a:pt x="577" y="380"/>
                  </a:cubicBezTo>
                  <a:cubicBezTo>
                    <a:pt x="574" y="366"/>
                    <a:pt x="574" y="350"/>
                    <a:pt x="571" y="336"/>
                  </a:cubicBezTo>
                  <a:cubicBezTo>
                    <a:pt x="567" y="319"/>
                    <a:pt x="564" y="306"/>
                    <a:pt x="560" y="290"/>
                  </a:cubicBezTo>
                  <a:cubicBezTo>
                    <a:pt x="560" y="276"/>
                    <a:pt x="557" y="265"/>
                    <a:pt x="557" y="259"/>
                  </a:cubicBezTo>
                  <a:lnTo>
                    <a:pt x="493" y="0"/>
                  </a:lnTo>
                  <a:lnTo>
                    <a:pt x="332" y="0"/>
                  </a:lnTo>
                  <a:lnTo>
                    <a:pt x="265" y="259"/>
                  </a:lnTo>
                  <a:lnTo>
                    <a:pt x="258" y="299"/>
                  </a:lnTo>
                  <a:cubicBezTo>
                    <a:pt x="248" y="353"/>
                    <a:pt x="242" y="394"/>
                    <a:pt x="242" y="417"/>
                  </a:cubicBezTo>
                  <a:lnTo>
                    <a:pt x="238" y="417"/>
                  </a:ln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4233804" y="3420319"/>
              <a:ext cx="58704" cy="38328"/>
            </a:xfrm>
            <a:custGeom>
              <a:avLst/>
              <a:gdLst/>
              <a:ahLst/>
              <a:cxnLst/>
              <a:rect l="l" t="t" r="r" b="b"/>
              <a:pathLst>
                <a:path w="824" h="538" extrusionOk="0">
                  <a:moveTo>
                    <a:pt x="1" y="0"/>
                  </a:moveTo>
                  <a:lnTo>
                    <a:pt x="155" y="538"/>
                  </a:lnTo>
                  <a:lnTo>
                    <a:pt x="313" y="538"/>
                  </a:lnTo>
                  <a:lnTo>
                    <a:pt x="411" y="115"/>
                  </a:lnTo>
                  <a:lnTo>
                    <a:pt x="414" y="115"/>
                  </a:lnTo>
                  <a:lnTo>
                    <a:pt x="471" y="350"/>
                  </a:lnTo>
                  <a:lnTo>
                    <a:pt x="511" y="538"/>
                  </a:lnTo>
                  <a:lnTo>
                    <a:pt x="669" y="538"/>
                  </a:lnTo>
                  <a:lnTo>
                    <a:pt x="823" y="0"/>
                  </a:lnTo>
                  <a:lnTo>
                    <a:pt x="682" y="0"/>
                  </a:lnTo>
                  <a:lnTo>
                    <a:pt x="615" y="239"/>
                  </a:lnTo>
                  <a:cubicBezTo>
                    <a:pt x="615" y="253"/>
                    <a:pt x="608" y="282"/>
                    <a:pt x="602" y="323"/>
                  </a:cubicBezTo>
                  <a:cubicBezTo>
                    <a:pt x="595" y="363"/>
                    <a:pt x="588" y="394"/>
                    <a:pt x="585" y="417"/>
                  </a:cubicBezTo>
                  <a:lnTo>
                    <a:pt x="581" y="417"/>
                  </a:lnTo>
                  <a:cubicBezTo>
                    <a:pt x="581" y="406"/>
                    <a:pt x="581" y="397"/>
                    <a:pt x="578" y="380"/>
                  </a:cubicBezTo>
                  <a:cubicBezTo>
                    <a:pt x="578" y="366"/>
                    <a:pt x="575" y="350"/>
                    <a:pt x="572" y="336"/>
                  </a:cubicBezTo>
                  <a:cubicBezTo>
                    <a:pt x="568" y="319"/>
                    <a:pt x="568" y="306"/>
                    <a:pt x="565" y="290"/>
                  </a:cubicBezTo>
                  <a:cubicBezTo>
                    <a:pt x="561" y="276"/>
                    <a:pt x="558" y="265"/>
                    <a:pt x="558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6" y="259"/>
                  </a:lnTo>
                  <a:lnTo>
                    <a:pt x="259" y="299"/>
                  </a:lnTo>
                  <a:cubicBezTo>
                    <a:pt x="250" y="353"/>
                    <a:pt x="242" y="394"/>
                    <a:pt x="242" y="417"/>
                  </a:cubicBezTo>
                  <a:lnTo>
                    <a:pt x="239" y="417"/>
                  </a:lnTo>
                  <a:cubicBezTo>
                    <a:pt x="229" y="340"/>
                    <a:pt x="219" y="282"/>
                    <a:pt x="209" y="239"/>
                  </a:cubicBez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4301057" y="3420319"/>
              <a:ext cx="58633" cy="38328"/>
            </a:xfrm>
            <a:custGeom>
              <a:avLst/>
              <a:gdLst/>
              <a:ahLst/>
              <a:cxnLst/>
              <a:rect l="l" t="t" r="r" b="b"/>
              <a:pathLst>
                <a:path w="823" h="538" extrusionOk="0">
                  <a:moveTo>
                    <a:pt x="0" y="0"/>
                  </a:moveTo>
                  <a:lnTo>
                    <a:pt x="152" y="538"/>
                  </a:lnTo>
                  <a:lnTo>
                    <a:pt x="309" y="538"/>
                  </a:lnTo>
                  <a:lnTo>
                    <a:pt x="406" y="115"/>
                  </a:lnTo>
                  <a:lnTo>
                    <a:pt x="409" y="115"/>
                  </a:lnTo>
                  <a:lnTo>
                    <a:pt x="467" y="350"/>
                  </a:lnTo>
                  <a:lnTo>
                    <a:pt x="507" y="538"/>
                  </a:lnTo>
                  <a:lnTo>
                    <a:pt x="668" y="538"/>
                  </a:lnTo>
                  <a:lnTo>
                    <a:pt x="823" y="0"/>
                  </a:lnTo>
                  <a:lnTo>
                    <a:pt x="678" y="0"/>
                  </a:lnTo>
                  <a:lnTo>
                    <a:pt x="615" y="239"/>
                  </a:lnTo>
                  <a:cubicBezTo>
                    <a:pt x="611" y="253"/>
                    <a:pt x="604" y="282"/>
                    <a:pt x="598" y="323"/>
                  </a:cubicBezTo>
                  <a:cubicBezTo>
                    <a:pt x="591" y="363"/>
                    <a:pt x="584" y="394"/>
                    <a:pt x="584" y="417"/>
                  </a:cubicBezTo>
                  <a:lnTo>
                    <a:pt x="581" y="417"/>
                  </a:lnTo>
                  <a:cubicBezTo>
                    <a:pt x="581" y="406"/>
                    <a:pt x="578" y="397"/>
                    <a:pt x="578" y="380"/>
                  </a:cubicBezTo>
                  <a:cubicBezTo>
                    <a:pt x="575" y="366"/>
                    <a:pt x="571" y="350"/>
                    <a:pt x="571" y="336"/>
                  </a:cubicBezTo>
                  <a:cubicBezTo>
                    <a:pt x="567" y="319"/>
                    <a:pt x="564" y="306"/>
                    <a:pt x="561" y="290"/>
                  </a:cubicBezTo>
                  <a:cubicBezTo>
                    <a:pt x="558" y="276"/>
                    <a:pt x="558" y="265"/>
                    <a:pt x="554" y="259"/>
                  </a:cubicBezTo>
                  <a:lnTo>
                    <a:pt x="494" y="0"/>
                  </a:lnTo>
                  <a:lnTo>
                    <a:pt x="333" y="0"/>
                  </a:lnTo>
                  <a:lnTo>
                    <a:pt x="265" y="259"/>
                  </a:lnTo>
                  <a:lnTo>
                    <a:pt x="255" y="299"/>
                  </a:lnTo>
                  <a:cubicBezTo>
                    <a:pt x="248" y="353"/>
                    <a:pt x="242" y="394"/>
                    <a:pt x="239" y="417"/>
                  </a:cubicBezTo>
                  <a:cubicBezTo>
                    <a:pt x="228" y="340"/>
                    <a:pt x="218" y="282"/>
                    <a:pt x="208" y="23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2777222" y="2523577"/>
              <a:ext cx="590315" cy="272431"/>
            </a:xfrm>
            <a:custGeom>
              <a:avLst/>
              <a:gdLst/>
              <a:ahLst/>
              <a:cxnLst/>
              <a:rect l="l" t="t" r="r" b="b"/>
              <a:pathLst>
                <a:path w="8286" h="3824" extrusionOk="0">
                  <a:moveTo>
                    <a:pt x="8196" y="91"/>
                  </a:moveTo>
                  <a:lnTo>
                    <a:pt x="8196" y="3737"/>
                  </a:lnTo>
                  <a:lnTo>
                    <a:pt x="88" y="3737"/>
                  </a:lnTo>
                  <a:lnTo>
                    <a:pt x="88" y="91"/>
                  </a:lnTo>
                  <a:close/>
                  <a:moveTo>
                    <a:pt x="1" y="1"/>
                  </a:moveTo>
                  <a:lnTo>
                    <a:pt x="1" y="3824"/>
                  </a:lnTo>
                  <a:lnTo>
                    <a:pt x="8286" y="3824"/>
                  </a:lnTo>
                  <a:lnTo>
                    <a:pt x="8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2831124" y="2562422"/>
              <a:ext cx="184233" cy="24009"/>
            </a:xfrm>
            <a:custGeom>
              <a:avLst/>
              <a:gdLst/>
              <a:ahLst/>
              <a:cxnLst/>
              <a:rect l="l" t="t" r="r" b="b"/>
              <a:pathLst>
                <a:path w="2586" h="337" extrusionOk="0">
                  <a:moveTo>
                    <a:pt x="1" y="0"/>
                  </a:moveTo>
                  <a:lnTo>
                    <a:pt x="1" y="336"/>
                  </a:lnTo>
                  <a:lnTo>
                    <a:pt x="2586" y="336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2995112" y="2629389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2828061" y="2626255"/>
              <a:ext cx="466923" cy="6269"/>
            </a:xfrm>
            <a:custGeom>
              <a:avLst/>
              <a:gdLst/>
              <a:ahLst/>
              <a:cxnLst/>
              <a:rect l="l" t="t" r="r" b="b"/>
              <a:pathLst>
                <a:path w="6554" h="88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68"/>
                    <a:pt x="20" y="88"/>
                    <a:pt x="44" y="88"/>
                  </a:cubicBezTo>
                  <a:lnTo>
                    <a:pt x="6510" y="88"/>
                  </a:lnTo>
                  <a:cubicBezTo>
                    <a:pt x="6533" y="88"/>
                    <a:pt x="6553" y="68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2995112" y="2672206"/>
              <a:ext cx="460725" cy="71"/>
            </a:xfrm>
            <a:custGeom>
              <a:avLst/>
              <a:gdLst/>
              <a:ahLst/>
              <a:cxnLst/>
              <a:rect l="l" t="t" r="r" b="b"/>
              <a:pathLst>
                <a:path w="6467" h="1" extrusionOk="0">
                  <a:moveTo>
                    <a:pt x="1" y="0"/>
                  </a:moveTo>
                  <a:lnTo>
                    <a:pt x="64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2828061" y="2669071"/>
              <a:ext cx="466923" cy="6554"/>
            </a:xfrm>
            <a:custGeom>
              <a:avLst/>
              <a:gdLst/>
              <a:ahLst/>
              <a:cxnLst/>
              <a:rect l="l" t="t" r="r" b="b"/>
              <a:pathLst>
                <a:path w="6554" h="92" extrusionOk="0">
                  <a:moveTo>
                    <a:pt x="44" y="1"/>
                  </a:moveTo>
                  <a:cubicBezTo>
                    <a:pt x="20" y="1"/>
                    <a:pt x="0" y="21"/>
                    <a:pt x="0" y="44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6510" y="91"/>
                  </a:lnTo>
                  <a:cubicBezTo>
                    <a:pt x="6533" y="91"/>
                    <a:pt x="6553" y="71"/>
                    <a:pt x="6553" y="44"/>
                  </a:cubicBezTo>
                  <a:cubicBezTo>
                    <a:pt x="6553" y="21"/>
                    <a:pt x="6533" y="1"/>
                    <a:pt x="6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2995112" y="2715236"/>
              <a:ext cx="364334" cy="71"/>
            </a:xfrm>
            <a:custGeom>
              <a:avLst/>
              <a:gdLst/>
              <a:ahLst/>
              <a:cxnLst/>
              <a:rect l="l" t="t" r="r" b="b"/>
              <a:pathLst>
                <a:path w="5114" h="1" extrusionOk="0">
                  <a:moveTo>
                    <a:pt x="1" y="1"/>
                  </a:moveTo>
                  <a:lnTo>
                    <a:pt x="51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2828061" y="2711888"/>
              <a:ext cx="370532" cy="6554"/>
            </a:xfrm>
            <a:custGeom>
              <a:avLst/>
              <a:gdLst/>
              <a:ahLst/>
              <a:cxnLst/>
              <a:rect l="l" t="t" r="r" b="b"/>
              <a:pathLst>
                <a:path w="5201" h="92" extrusionOk="0">
                  <a:moveTo>
                    <a:pt x="44" y="1"/>
                  </a:moveTo>
                  <a:cubicBezTo>
                    <a:pt x="20" y="1"/>
                    <a:pt x="0" y="21"/>
                    <a:pt x="0" y="48"/>
                  </a:cubicBezTo>
                  <a:cubicBezTo>
                    <a:pt x="0" y="71"/>
                    <a:pt x="20" y="91"/>
                    <a:pt x="44" y="91"/>
                  </a:cubicBezTo>
                  <a:lnTo>
                    <a:pt x="5157" y="91"/>
                  </a:lnTo>
                  <a:cubicBezTo>
                    <a:pt x="5180" y="91"/>
                    <a:pt x="5200" y="71"/>
                    <a:pt x="5200" y="48"/>
                  </a:cubicBezTo>
                  <a:cubicBezTo>
                    <a:pt x="5200" y="21"/>
                    <a:pt x="5180" y="1"/>
                    <a:pt x="51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" name="Google Shape;892;p38"/>
          <p:cNvSpPr txBox="1"/>
          <p:nvPr/>
        </p:nvSpPr>
        <p:spPr>
          <a:xfrm>
            <a:off x="326248" y="3812741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</a:rPr>
              <a:t>Enterprise systems (Large-scale)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sym typeface="Roboto Slab Light"/>
            </a:endParaRPr>
          </a:p>
        </p:txBody>
      </p:sp>
      <p:sp>
        <p:nvSpPr>
          <p:cNvPr id="893" name="Google Shape;893;p38"/>
          <p:cNvSpPr txBox="1"/>
          <p:nvPr/>
        </p:nvSpPr>
        <p:spPr>
          <a:xfrm>
            <a:off x="1100663" y="3553302"/>
            <a:ext cx="388500" cy="35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A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4" name="Google Shape;894;p38"/>
          <p:cNvSpPr txBox="1"/>
          <p:nvPr/>
        </p:nvSpPr>
        <p:spPr>
          <a:xfrm>
            <a:off x="6398586" y="4284926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Public Data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895" name="Google Shape;895;p38"/>
          <p:cNvSpPr txBox="1"/>
          <p:nvPr/>
        </p:nvSpPr>
        <p:spPr>
          <a:xfrm>
            <a:off x="6026928" y="3950248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E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897" name="Google Shape;897;p38"/>
          <p:cNvSpPr txBox="1"/>
          <p:nvPr/>
        </p:nvSpPr>
        <p:spPr>
          <a:xfrm>
            <a:off x="3690285" y="1647423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cxnSp>
        <p:nvCxnSpPr>
          <p:cNvPr id="898" name="Google Shape;898;p38"/>
          <p:cNvCxnSpPr>
            <a:cxnSpLocks/>
          </p:cNvCxnSpPr>
          <p:nvPr/>
        </p:nvCxnSpPr>
        <p:spPr>
          <a:xfrm>
            <a:off x="935384" y="1720811"/>
            <a:ext cx="1664722" cy="11566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" name="Google Shape;884;p38">
            <a:extLst>
              <a:ext uri="{FF2B5EF4-FFF2-40B4-BE49-F238E27FC236}">
                <a16:creationId xmlns:a16="http://schemas.microsoft.com/office/drawing/2014/main" id="{C8FF61D3-2867-01C8-918B-E15FFF5EC347}"/>
              </a:ext>
            </a:extLst>
          </p:cNvPr>
          <p:cNvSpPr/>
          <p:nvPr/>
        </p:nvSpPr>
        <p:spPr>
          <a:xfrm>
            <a:off x="5352467" y="2825006"/>
            <a:ext cx="590315" cy="272431"/>
          </a:xfrm>
          <a:custGeom>
            <a:avLst/>
            <a:gdLst/>
            <a:ahLst/>
            <a:cxnLst/>
            <a:rect l="l" t="t" r="r" b="b"/>
            <a:pathLst>
              <a:path w="8286" h="3824" extrusionOk="0">
                <a:moveTo>
                  <a:pt x="8196" y="91"/>
                </a:moveTo>
                <a:lnTo>
                  <a:pt x="8196" y="3737"/>
                </a:lnTo>
                <a:lnTo>
                  <a:pt x="88" y="3737"/>
                </a:lnTo>
                <a:lnTo>
                  <a:pt x="88" y="91"/>
                </a:lnTo>
                <a:close/>
                <a:moveTo>
                  <a:pt x="1" y="1"/>
                </a:moveTo>
                <a:lnTo>
                  <a:pt x="1" y="3824"/>
                </a:lnTo>
                <a:lnTo>
                  <a:pt x="8286" y="3824"/>
                </a:lnTo>
                <a:lnTo>
                  <a:pt x="82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91;p38">
            <a:extLst>
              <a:ext uri="{FF2B5EF4-FFF2-40B4-BE49-F238E27FC236}">
                <a16:creationId xmlns:a16="http://schemas.microsoft.com/office/drawing/2014/main" id="{A5E4DA00-57A8-70F8-936A-416AAD425BE0}"/>
              </a:ext>
            </a:extLst>
          </p:cNvPr>
          <p:cNvSpPr/>
          <p:nvPr/>
        </p:nvSpPr>
        <p:spPr>
          <a:xfrm>
            <a:off x="5396196" y="3008384"/>
            <a:ext cx="370532" cy="6554"/>
          </a:xfrm>
          <a:custGeom>
            <a:avLst/>
            <a:gdLst/>
            <a:ahLst/>
            <a:cxnLst/>
            <a:rect l="l" t="t" r="r" b="b"/>
            <a:pathLst>
              <a:path w="5201" h="92" extrusionOk="0">
                <a:moveTo>
                  <a:pt x="44" y="1"/>
                </a:moveTo>
                <a:cubicBezTo>
                  <a:pt x="20" y="1"/>
                  <a:pt x="0" y="21"/>
                  <a:pt x="0" y="48"/>
                </a:cubicBezTo>
                <a:cubicBezTo>
                  <a:pt x="0" y="71"/>
                  <a:pt x="20" y="91"/>
                  <a:pt x="44" y="91"/>
                </a:cubicBezTo>
                <a:lnTo>
                  <a:pt x="5157" y="91"/>
                </a:lnTo>
                <a:cubicBezTo>
                  <a:pt x="5180" y="91"/>
                  <a:pt x="5200" y="71"/>
                  <a:pt x="5200" y="48"/>
                </a:cubicBezTo>
                <a:cubicBezTo>
                  <a:pt x="5200" y="21"/>
                  <a:pt x="5180" y="1"/>
                  <a:pt x="51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85;p38">
            <a:extLst>
              <a:ext uri="{FF2B5EF4-FFF2-40B4-BE49-F238E27FC236}">
                <a16:creationId xmlns:a16="http://schemas.microsoft.com/office/drawing/2014/main" id="{CA07ACF3-9087-321D-3299-4E324B3C15DE}"/>
              </a:ext>
            </a:extLst>
          </p:cNvPr>
          <p:cNvSpPr/>
          <p:nvPr/>
        </p:nvSpPr>
        <p:spPr>
          <a:xfrm>
            <a:off x="5396196" y="2872648"/>
            <a:ext cx="184233" cy="24009"/>
          </a:xfrm>
          <a:custGeom>
            <a:avLst/>
            <a:gdLst/>
            <a:ahLst/>
            <a:cxnLst/>
            <a:rect l="l" t="t" r="r" b="b"/>
            <a:pathLst>
              <a:path w="2586" h="337" extrusionOk="0">
                <a:moveTo>
                  <a:pt x="1" y="0"/>
                </a:moveTo>
                <a:lnTo>
                  <a:pt x="1" y="336"/>
                </a:lnTo>
                <a:lnTo>
                  <a:pt x="2586" y="336"/>
                </a:lnTo>
                <a:lnTo>
                  <a:pt x="25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89;p38">
            <a:extLst>
              <a:ext uri="{FF2B5EF4-FFF2-40B4-BE49-F238E27FC236}">
                <a16:creationId xmlns:a16="http://schemas.microsoft.com/office/drawing/2014/main" id="{11C16B0E-28FB-DCE0-B91A-BC38257F5250}"/>
              </a:ext>
            </a:extLst>
          </p:cNvPr>
          <p:cNvSpPr/>
          <p:nvPr/>
        </p:nvSpPr>
        <p:spPr>
          <a:xfrm>
            <a:off x="5396196" y="2971163"/>
            <a:ext cx="466923" cy="6554"/>
          </a:xfrm>
          <a:custGeom>
            <a:avLst/>
            <a:gdLst/>
            <a:ahLst/>
            <a:cxnLst/>
            <a:rect l="l" t="t" r="r" b="b"/>
            <a:pathLst>
              <a:path w="6554" h="92" extrusionOk="0">
                <a:moveTo>
                  <a:pt x="44" y="1"/>
                </a:moveTo>
                <a:cubicBezTo>
                  <a:pt x="20" y="1"/>
                  <a:pt x="0" y="21"/>
                  <a:pt x="0" y="44"/>
                </a:cubicBezTo>
                <a:cubicBezTo>
                  <a:pt x="0" y="71"/>
                  <a:pt x="20" y="91"/>
                  <a:pt x="44" y="91"/>
                </a:cubicBezTo>
                <a:lnTo>
                  <a:pt x="6510" y="91"/>
                </a:lnTo>
                <a:cubicBezTo>
                  <a:pt x="6533" y="91"/>
                  <a:pt x="6553" y="71"/>
                  <a:pt x="6553" y="44"/>
                </a:cubicBezTo>
                <a:cubicBezTo>
                  <a:pt x="6553" y="21"/>
                  <a:pt x="6533" y="1"/>
                  <a:pt x="65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89;p38">
            <a:extLst>
              <a:ext uri="{FF2B5EF4-FFF2-40B4-BE49-F238E27FC236}">
                <a16:creationId xmlns:a16="http://schemas.microsoft.com/office/drawing/2014/main" id="{CC46066E-707E-6AAA-B489-AC86FE955F5D}"/>
              </a:ext>
            </a:extLst>
          </p:cNvPr>
          <p:cNvSpPr/>
          <p:nvPr/>
        </p:nvSpPr>
        <p:spPr>
          <a:xfrm>
            <a:off x="5392755" y="2927172"/>
            <a:ext cx="466923" cy="6554"/>
          </a:xfrm>
          <a:custGeom>
            <a:avLst/>
            <a:gdLst/>
            <a:ahLst/>
            <a:cxnLst/>
            <a:rect l="l" t="t" r="r" b="b"/>
            <a:pathLst>
              <a:path w="6554" h="92" extrusionOk="0">
                <a:moveTo>
                  <a:pt x="44" y="1"/>
                </a:moveTo>
                <a:cubicBezTo>
                  <a:pt x="20" y="1"/>
                  <a:pt x="0" y="21"/>
                  <a:pt x="0" y="44"/>
                </a:cubicBezTo>
                <a:cubicBezTo>
                  <a:pt x="0" y="71"/>
                  <a:pt x="20" y="91"/>
                  <a:pt x="44" y="91"/>
                </a:cubicBezTo>
                <a:lnTo>
                  <a:pt x="6510" y="91"/>
                </a:lnTo>
                <a:cubicBezTo>
                  <a:pt x="6533" y="91"/>
                  <a:pt x="6553" y="71"/>
                  <a:pt x="6553" y="44"/>
                </a:cubicBezTo>
                <a:cubicBezTo>
                  <a:pt x="6553" y="21"/>
                  <a:pt x="6533" y="1"/>
                  <a:pt x="65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84;p38">
            <a:extLst>
              <a:ext uri="{FF2B5EF4-FFF2-40B4-BE49-F238E27FC236}">
                <a16:creationId xmlns:a16="http://schemas.microsoft.com/office/drawing/2014/main" id="{E0CBE8D2-6A0B-BC8B-93E3-C3295F1C7A61}"/>
              </a:ext>
            </a:extLst>
          </p:cNvPr>
          <p:cNvSpPr/>
          <p:nvPr/>
        </p:nvSpPr>
        <p:spPr>
          <a:xfrm>
            <a:off x="2708279" y="3598878"/>
            <a:ext cx="590315" cy="272431"/>
          </a:xfrm>
          <a:custGeom>
            <a:avLst/>
            <a:gdLst/>
            <a:ahLst/>
            <a:cxnLst/>
            <a:rect l="l" t="t" r="r" b="b"/>
            <a:pathLst>
              <a:path w="8286" h="3824" extrusionOk="0">
                <a:moveTo>
                  <a:pt x="8196" y="91"/>
                </a:moveTo>
                <a:lnTo>
                  <a:pt x="8196" y="3737"/>
                </a:lnTo>
                <a:lnTo>
                  <a:pt x="88" y="3737"/>
                </a:lnTo>
                <a:lnTo>
                  <a:pt x="88" y="91"/>
                </a:lnTo>
                <a:close/>
                <a:moveTo>
                  <a:pt x="1" y="1"/>
                </a:moveTo>
                <a:lnTo>
                  <a:pt x="1" y="3824"/>
                </a:lnTo>
                <a:lnTo>
                  <a:pt x="8286" y="3824"/>
                </a:lnTo>
                <a:lnTo>
                  <a:pt x="82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891;p38">
            <a:extLst>
              <a:ext uri="{FF2B5EF4-FFF2-40B4-BE49-F238E27FC236}">
                <a16:creationId xmlns:a16="http://schemas.microsoft.com/office/drawing/2014/main" id="{04C872E0-0A15-FB7B-02BB-03D752D3F034}"/>
              </a:ext>
            </a:extLst>
          </p:cNvPr>
          <p:cNvSpPr/>
          <p:nvPr/>
        </p:nvSpPr>
        <p:spPr>
          <a:xfrm>
            <a:off x="2752007" y="3797324"/>
            <a:ext cx="370532" cy="6554"/>
          </a:xfrm>
          <a:custGeom>
            <a:avLst/>
            <a:gdLst/>
            <a:ahLst/>
            <a:cxnLst/>
            <a:rect l="l" t="t" r="r" b="b"/>
            <a:pathLst>
              <a:path w="5201" h="92" extrusionOk="0">
                <a:moveTo>
                  <a:pt x="44" y="1"/>
                </a:moveTo>
                <a:cubicBezTo>
                  <a:pt x="20" y="1"/>
                  <a:pt x="0" y="21"/>
                  <a:pt x="0" y="48"/>
                </a:cubicBezTo>
                <a:cubicBezTo>
                  <a:pt x="0" y="71"/>
                  <a:pt x="20" y="91"/>
                  <a:pt x="44" y="91"/>
                </a:cubicBezTo>
                <a:lnTo>
                  <a:pt x="5157" y="91"/>
                </a:lnTo>
                <a:cubicBezTo>
                  <a:pt x="5180" y="91"/>
                  <a:pt x="5200" y="71"/>
                  <a:pt x="5200" y="48"/>
                </a:cubicBezTo>
                <a:cubicBezTo>
                  <a:pt x="5200" y="21"/>
                  <a:pt x="5180" y="1"/>
                  <a:pt x="515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885;p38">
            <a:extLst>
              <a:ext uri="{FF2B5EF4-FFF2-40B4-BE49-F238E27FC236}">
                <a16:creationId xmlns:a16="http://schemas.microsoft.com/office/drawing/2014/main" id="{C597285B-B3CE-5D7F-D330-B38958B6494C}"/>
              </a:ext>
            </a:extLst>
          </p:cNvPr>
          <p:cNvSpPr/>
          <p:nvPr/>
        </p:nvSpPr>
        <p:spPr>
          <a:xfrm>
            <a:off x="2752008" y="3646520"/>
            <a:ext cx="184233" cy="24009"/>
          </a:xfrm>
          <a:custGeom>
            <a:avLst/>
            <a:gdLst/>
            <a:ahLst/>
            <a:cxnLst/>
            <a:rect l="l" t="t" r="r" b="b"/>
            <a:pathLst>
              <a:path w="2586" h="337" extrusionOk="0">
                <a:moveTo>
                  <a:pt x="1" y="0"/>
                </a:moveTo>
                <a:lnTo>
                  <a:pt x="1" y="336"/>
                </a:lnTo>
                <a:lnTo>
                  <a:pt x="2586" y="336"/>
                </a:lnTo>
                <a:lnTo>
                  <a:pt x="258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889;p38">
            <a:extLst>
              <a:ext uri="{FF2B5EF4-FFF2-40B4-BE49-F238E27FC236}">
                <a16:creationId xmlns:a16="http://schemas.microsoft.com/office/drawing/2014/main" id="{A8852D81-F374-5454-BA33-C60F9F1B6017}"/>
              </a:ext>
            </a:extLst>
          </p:cNvPr>
          <p:cNvSpPr/>
          <p:nvPr/>
        </p:nvSpPr>
        <p:spPr>
          <a:xfrm>
            <a:off x="2752008" y="3744667"/>
            <a:ext cx="466923" cy="6554"/>
          </a:xfrm>
          <a:custGeom>
            <a:avLst/>
            <a:gdLst/>
            <a:ahLst/>
            <a:cxnLst/>
            <a:rect l="l" t="t" r="r" b="b"/>
            <a:pathLst>
              <a:path w="6554" h="92" extrusionOk="0">
                <a:moveTo>
                  <a:pt x="44" y="1"/>
                </a:moveTo>
                <a:cubicBezTo>
                  <a:pt x="20" y="1"/>
                  <a:pt x="0" y="21"/>
                  <a:pt x="0" y="44"/>
                </a:cubicBezTo>
                <a:cubicBezTo>
                  <a:pt x="0" y="71"/>
                  <a:pt x="20" y="91"/>
                  <a:pt x="44" y="91"/>
                </a:cubicBezTo>
                <a:lnTo>
                  <a:pt x="6510" y="91"/>
                </a:lnTo>
                <a:cubicBezTo>
                  <a:pt x="6533" y="91"/>
                  <a:pt x="6553" y="71"/>
                  <a:pt x="6553" y="44"/>
                </a:cubicBezTo>
                <a:cubicBezTo>
                  <a:pt x="6553" y="21"/>
                  <a:pt x="6533" y="1"/>
                  <a:pt x="65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89;p38">
            <a:extLst>
              <a:ext uri="{FF2B5EF4-FFF2-40B4-BE49-F238E27FC236}">
                <a16:creationId xmlns:a16="http://schemas.microsoft.com/office/drawing/2014/main" id="{44DF2781-7A75-8CDE-FBB0-DC49544C8123}"/>
              </a:ext>
            </a:extLst>
          </p:cNvPr>
          <p:cNvSpPr/>
          <p:nvPr/>
        </p:nvSpPr>
        <p:spPr>
          <a:xfrm>
            <a:off x="2752007" y="3701947"/>
            <a:ext cx="466923" cy="6554"/>
          </a:xfrm>
          <a:custGeom>
            <a:avLst/>
            <a:gdLst/>
            <a:ahLst/>
            <a:cxnLst/>
            <a:rect l="l" t="t" r="r" b="b"/>
            <a:pathLst>
              <a:path w="6554" h="92" extrusionOk="0">
                <a:moveTo>
                  <a:pt x="44" y="1"/>
                </a:moveTo>
                <a:cubicBezTo>
                  <a:pt x="20" y="1"/>
                  <a:pt x="0" y="21"/>
                  <a:pt x="0" y="44"/>
                </a:cubicBezTo>
                <a:cubicBezTo>
                  <a:pt x="0" y="71"/>
                  <a:pt x="20" y="91"/>
                  <a:pt x="44" y="91"/>
                </a:cubicBezTo>
                <a:lnTo>
                  <a:pt x="6510" y="91"/>
                </a:lnTo>
                <a:cubicBezTo>
                  <a:pt x="6533" y="91"/>
                  <a:pt x="6553" y="71"/>
                  <a:pt x="6553" y="44"/>
                </a:cubicBezTo>
                <a:cubicBezTo>
                  <a:pt x="6553" y="21"/>
                  <a:pt x="6533" y="1"/>
                  <a:pt x="65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900;p38">
            <a:extLst>
              <a:ext uri="{FF2B5EF4-FFF2-40B4-BE49-F238E27FC236}">
                <a16:creationId xmlns:a16="http://schemas.microsoft.com/office/drawing/2014/main" id="{09F117A8-8CA4-FFFB-F803-A5AEBA5C0423}"/>
              </a:ext>
            </a:extLst>
          </p:cNvPr>
          <p:cNvCxnSpPr>
            <a:cxnSpLocks/>
          </p:cNvCxnSpPr>
          <p:nvPr/>
        </p:nvCxnSpPr>
        <p:spPr>
          <a:xfrm flipH="1">
            <a:off x="1634953" y="3767229"/>
            <a:ext cx="106225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" name="Google Shape;893;p38">
            <a:extLst>
              <a:ext uri="{FF2B5EF4-FFF2-40B4-BE49-F238E27FC236}">
                <a16:creationId xmlns:a16="http://schemas.microsoft.com/office/drawing/2014/main" id="{2BB2C673-773C-361A-95F9-7B798029DF2A}"/>
              </a:ext>
            </a:extLst>
          </p:cNvPr>
          <p:cNvSpPr txBox="1"/>
          <p:nvPr/>
        </p:nvSpPr>
        <p:spPr>
          <a:xfrm>
            <a:off x="494708" y="1602859"/>
            <a:ext cx="388500" cy="352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B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21" name="Google Shape;892;p38">
            <a:extLst>
              <a:ext uri="{FF2B5EF4-FFF2-40B4-BE49-F238E27FC236}">
                <a16:creationId xmlns:a16="http://schemas.microsoft.com/office/drawing/2014/main" id="{09767546-19ED-D5F1-FEE3-6FA27BE5ED68}"/>
              </a:ext>
            </a:extLst>
          </p:cNvPr>
          <p:cNvSpPr txBox="1"/>
          <p:nvPr/>
        </p:nvSpPr>
        <p:spPr>
          <a:xfrm>
            <a:off x="73972" y="1867272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300" dirty="0">
                <a:solidFill>
                  <a:srgbClr val="1F1A33"/>
                </a:solidFill>
                <a:latin typeface="Roboto Slab Light"/>
                <a:ea typeface="Roboto Slab Light"/>
              </a:rPr>
              <a:t>Social Media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sym typeface="Roboto Slab Light"/>
            </a:endParaRPr>
          </a:p>
        </p:txBody>
      </p:sp>
      <p:cxnSp>
        <p:nvCxnSpPr>
          <p:cNvPr id="23" name="Google Shape;900;p38">
            <a:extLst>
              <a:ext uri="{FF2B5EF4-FFF2-40B4-BE49-F238E27FC236}">
                <a16:creationId xmlns:a16="http://schemas.microsoft.com/office/drawing/2014/main" id="{0936497C-3F43-4709-E73D-E3A4AE98B57A}"/>
              </a:ext>
            </a:extLst>
          </p:cNvPr>
          <p:cNvCxnSpPr>
            <a:cxnSpLocks/>
          </p:cNvCxnSpPr>
          <p:nvPr/>
        </p:nvCxnSpPr>
        <p:spPr>
          <a:xfrm flipH="1">
            <a:off x="6256468" y="4237725"/>
            <a:ext cx="106225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4" name="Google Shape;898;p38">
            <a:extLst>
              <a:ext uri="{FF2B5EF4-FFF2-40B4-BE49-F238E27FC236}">
                <a16:creationId xmlns:a16="http://schemas.microsoft.com/office/drawing/2014/main" id="{E251BB2A-4AFA-8F5A-9E1D-A761DEBA98CA}"/>
              </a:ext>
            </a:extLst>
          </p:cNvPr>
          <p:cNvCxnSpPr>
            <a:cxnSpLocks/>
          </p:cNvCxnSpPr>
          <p:nvPr/>
        </p:nvCxnSpPr>
        <p:spPr>
          <a:xfrm rot="10800000">
            <a:off x="5942637" y="2879062"/>
            <a:ext cx="1376087" cy="39991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8" name="Google Shape;896;p38">
            <a:extLst>
              <a:ext uri="{FF2B5EF4-FFF2-40B4-BE49-F238E27FC236}">
                <a16:creationId xmlns:a16="http://schemas.microsoft.com/office/drawing/2014/main" id="{37FEDFE7-3520-9666-E14C-27853623DAA3}"/>
              </a:ext>
            </a:extLst>
          </p:cNvPr>
          <p:cNvSpPr txBox="1"/>
          <p:nvPr/>
        </p:nvSpPr>
        <p:spPr>
          <a:xfrm>
            <a:off x="6784931" y="3367229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Internet-of-Things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cxnSp>
        <p:nvCxnSpPr>
          <p:cNvPr id="29" name="Google Shape;898;p38">
            <a:extLst>
              <a:ext uri="{FF2B5EF4-FFF2-40B4-BE49-F238E27FC236}">
                <a16:creationId xmlns:a16="http://schemas.microsoft.com/office/drawing/2014/main" id="{5C41BFAF-F6D6-3F8D-A422-F20167DA5750}"/>
              </a:ext>
            </a:extLst>
          </p:cNvPr>
          <p:cNvCxnSpPr>
            <a:cxnSpLocks/>
          </p:cNvCxnSpPr>
          <p:nvPr/>
        </p:nvCxnSpPr>
        <p:spPr>
          <a:xfrm rot="5400000">
            <a:off x="3987211" y="2191108"/>
            <a:ext cx="1718640" cy="77804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1" name="Google Shape;895;p38">
            <a:extLst>
              <a:ext uri="{FF2B5EF4-FFF2-40B4-BE49-F238E27FC236}">
                <a16:creationId xmlns:a16="http://schemas.microsoft.com/office/drawing/2014/main" id="{4B8772F2-13BC-FAC8-6058-D46805A42C6D}"/>
              </a:ext>
            </a:extLst>
          </p:cNvPr>
          <p:cNvSpPr txBox="1"/>
          <p:nvPr/>
        </p:nvSpPr>
        <p:spPr>
          <a:xfrm>
            <a:off x="6011459" y="3033920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D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32" name="Google Shape;896;p38">
            <a:extLst>
              <a:ext uri="{FF2B5EF4-FFF2-40B4-BE49-F238E27FC236}">
                <a16:creationId xmlns:a16="http://schemas.microsoft.com/office/drawing/2014/main" id="{91DDE8BF-EE7F-E2CB-2DD9-A97F97B6AB19}"/>
              </a:ext>
            </a:extLst>
          </p:cNvPr>
          <p:cNvSpPr txBox="1"/>
          <p:nvPr/>
        </p:nvSpPr>
        <p:spPr>
          <a:xfrm>
            <a:off x="4486107" y="1356188"/>
            <a:ext cx="1753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dirty="0">
                <a:solidFill>
                  <a:srgbClr val="1F1A33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Devices</a:t>
            </a:r>
            <a:endParaRPr sz="1300" dirty="0">
              <a:solidFill>
                <a:srgbClr val="1F1A33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33" name="Google Shape;895;p38">
            <a:extLst>
              <a:ext uri="{FF2B5EF4-FFF2-40B4-BE49-F238E27FC236}">
                <a16:creationId xmlns:a16="http://schemas.microsoft.com/office/drawing/2014/main" id="{9FA79777-676E-C0D4-CF32-B6F9B41AC458}"/>
              </a:ext>
            </a:extLst>
          </p:cNvPr>
          <p:cNvSpPr txBox="1"/>
          <p:nvPr/>
        </p:nvSpPr>
        <p:spPr>
          <a:xfrm>
            <a:off x="3712635" y="1022879"/>
            <a:ext cx="1753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 dirty="0">
                <a:solidFill>
                  <a:srgbClr val="1F1A33"/>
                </a:solidFill>
                <a:latin typeface="Advent Pro SemiBold"/>
                <a:ea typeface="Advent Pro SemiBold"/>
                <a:cs typeface="Advent Pro SemiBold"/>
                <a:sym typeface="Advent Pro SemiBold"/>
              </a:rPr>
              <a:t>C</a:t>
            </a:r>
            <a:endParaRPr sz="2400" dirty="0">
              <a:solidFill>
                <a:srgbClr val="1F1A33"/>
              </a:solidFill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3975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6"/>
          <p:cNvSpPr txBox="1">
            <a:spLocks noGrp="1"/>
          </p:cNvSpPr>
          <p:nvPr>
            <p:ph type="title"/>
          </p:nvPr>
        </p:nvSpPr>
        <p:spPr>
          <a:xfrm>
            <a:off x="718225" y="483900"/>
            <a:ext cx="770822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ANALYTICAL TOOLS &amp; SOFTWARES USED IN RETAIL</a:t>
            </a:r>
            <a:endParaRPr dirty="0"/>
          </a:p>
        </p:txBody>
      </p:sp>
      <p:sp>
        <p:nvSpPr>
          <p:cNvPr id="766" name="Google Shape;766;p36"/>
          <p:cNvSpPr txBox="1"/>
          <p:nvPr/>
        </p:nvSpPr>
        <p:spPr>
          <a:xfrm>
            <a:off x="1083617" y="1263611"/>
            <a:ext cx="420684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</a:rPr>
              <a:t>Business Intelligence </a:t>
            </a:r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Tools – Tableau, </a:t>
            </a:r>
            <a:r>
              <a:rPr lang="en-US" sz="1300" dirty="0" err="1">
                <a:solidFill>
                  <a:schemeClr val="dk1"/>
                </a:solidFill>
                <a:latin typeface="Roboto Slab Light"/>
                <a:ea typeface="Roboto Slab Light"/>
                <a:sym typeface="Roboto Slab Light"/>
              </a:rPr>
              <a:t>PowerBI</a:t>
            </a:r>
            <a:endParaRPr sz="1300" dirty="0">
              <a:solidFill>
                <a:schemeClr val="dk1"/>
              </a:solidFill>
              <a:latin typeface="Roboto Slab Light"/>
              <a:ea typeface="Roboto Slab Light"/>
              <a:sym typeface="Roboto Slab Light"/>
            </a:endParaRPr>
          </a:p>
        </p:txBody>
      </p:sp>
      <p:sp>
        <p:nvSpPr>
          <p:cNvPr id="767" name="Google Shape;767;p36"/>
          <p:cNvSpPr txBox="1"/>
          <p:nvPr/>
        </p:nvSpPr>
        <p:spPr>
          <a:xfrm>
            <a:off x="1039084" y="1881142"/>
            <a:ext cx="420684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 fontAlgn="base"/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</a:rPr>
              <a:t>Sales Forecasting </a:t>
            </a:r>
            <a:r>
              <a:rPr lang="en-US" sz="1300" dirty="0" err="1">
                <a:solidFill>
                  <a:schemeClr val="dk1"/>
                </a:solidFill>
                <a:latin typeface="Roboto Slab Light"/>
                <a:ea typeface="Roboto Slab Light"/>
              </a:rPr>
              <a:t>Softwares</a:t>
            </a:r>
            <a:r>
              <a:rPr lang="en-US" sz="1300" dirty="0">
                <a:solidFill>
                  <a:schemeClr val="dk1"/>
                </a:solidFill>
                <a:latin typeface="Roboto Slab Light"/>
                <a:ea typeface="Roboto Slab Light"/>
              </a:rPr>
              <a:t> – Market research, Last year data to estimate sales</a:t>
            </a:r>
          </a:p>
        </p:txBody>
      </p:sp>
      <p:sp>
        <p:nvSpPr>
          <p:cNvPr id="768" name="Google Shape;768;p36"/>
          <p:cNvSpPr txBox="1"/>
          <p:nvPr/>
        </p:nvSpPr>
        <p:spPr>
          <a:xfrm>
            <a:off x="1033089" y="3032393"/>
            <a:ext cx="4061548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300">
                <a:solidFill>
                  <a:schemeClr val="dk1"/>
                </a:solidFill>
                <a:latin typeface="Roboto Slab Light"/>
                <a:ea typeface="Roboto Slab Light"/>
              </a:defRPr>
            </a:lvl1pPr>
          </a:lstStyle>
          <a:p>
            <a:r>
              <a:rPr lang="en-US" dirty="0"/>
              <a:t>Unified Advanced Retail Analytics – Customized analytics software </a:t>
            </a:r>
          </a:p>
        </p:txBody>
      </p:sp>
      <p:sp>
        <p:nvSpPr>
          <p:cNvPr id="769" name="Google Shape;769;p36"/>
          <p:cNvSpPr/>
          <p:nvPr/>
        </p:nvSpPr>
        <p:spPr>
          <a:xfrm>
            <a:off x="628965" y="1297255"/>
            <a:ext cx="322500" cy="322500"/>
          </a:xfrm>
          <a:prstGeom prst="ellipse">
            <a:avLst/>
          </a:prstGeom>
          <a:gradFill>
            <a:gsLst>
              <a:gs pos="0">
                <a:schemeClr val="accent5"/>
              </a:gs>
              <a:gs pos="100000">
                <a:schemeClr val="accent4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6"/>
          <p:cNvSpPr/>
          <p:nvPr/>
        </p:nvSpPr>
        <p:spPr>
          <a:xfrm>
            <a:off x="628965" y="1860580"/>
            <a:ext cx="322500" cy="32250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6"/>
          <p:cNvSpPr/>
          <p:nvPr/>
        </p:nvSpPr>
        <p:spPr>
          <a:xfrm>
            <a:off x="628965" y="2423905"/>
            <a:ext cx="322500" cy="3225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771;p36">
            <a:extLst>
              <a:ext uri="{FF2B5EF4-FFF2-40B4-BE49-F238E27FC236}">
                <a16:creationId xmlns:a16="http://schemas.microsoft.com/office/drawing/2014/main" id="{FD5A1BEE-5CBC-BC9E-09E6-B8BACD6E1C16}"/>
              </a:ext>
            </a:extLst>
          </p:cNvPr>
          <p:cNvSpPr/>
          <p:nvPr/>
        </p:nvSpPr>
        <p:spPr>
          <a:xfrm>
            <a:off x="628965" y="2987230"/>
            <a:ext cx="322500" cy="3225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2863" dist="9525" dir="540001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68;p36">
            <a:extLst>
              <a:ext uri="{FF2B5EF4-FFF2-40B4-BE49-F238E27FC236}">
                <a16:creationId xmlns:a16="http://schemas.microsoft.com/office/drawing/2014/main" id="{F0C988C3-B84D-8200-4598-6B0136319D52}"/>
              </a:ext>
            </a:extLst>
          </p:cNvPr>
          <p:cNvSpPr txBox="1"/>
          <p:nvPr/>
        </p:nvSpPr>
        <p:spPr>
          <a:xfrm>
            <a:off x="1032329" y="2552742"/>
            <a:ext cx="389326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300">
                <a:solidFill>
                  <a:schemeClr val="dk1"/>
                </a:solidFill>
                <a:latin typeface="Roboto Slab Light"/>
                <a:ea typeface="Roboto Slab Light"/>
              </a:defRPr>
            </a:lvl1pPr>
          </a:lstStyle>
          <a:p>
            <a:r>
              <a:rPr lang="en-US" dirty="0"/>
              <a:t>Demand Forecasting </a:t>
            </a:r>
            <a:r>
              <a:rPr lang="en-US" dirty="0" err="1"/>
              <a:t>Softwares</a:t>
            </a:r>
            <a:r>
              <a:rPr lang="en-US" dirty="0"/>
              <a:t> - MS Excel with statistical models, Generic statistical modelling</a:t>
            </a:r>
          </a:p>
          <a:p>
            <a:pPr algn="l" fontAlgn="base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32F47-653B-8AF4-A179-58B6BFA48E56}"/>
              </a:ext>
            </a:extLst>
          </p:cNvPr>
          <p:cNvSpPr/>
          <p:nvPr/>
        </p:nvSpPr>
        <p:spPr>
          <a:xfrm>
            <a:off x="603250" y="4324350"/>
            <a:ext cx="7969250" cy="56703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27180BE-6E47-D7A3-FD5C-C578228F9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9" y="941100"/>
            <a:ext cx="3178431" cy="4170716"/>
          </a:xfrm>
          <a:prstGeom prst="rect">
            <a:avLst/>
          </a:prstGeom>
        </p:spPr>
      </p:pic>
      <p:sp>
        <p:nvSpPr>
          <p:cNvPr id="6" name="Google Shape;768;p36">
            <a:extLst>
              <a:ext uri="{FF2B5EF4-FFF2-40B4-BE49-F238E27FC236}">
                <a16:creationId xmlns:a16="http://schemas.microsoft.com/office/drawing/2014/main" id="{0E575AC6-932D-CAEE-8D91-727AF9D5ADA7}"/>
              </a:ext>
            </a:extLst>
          </p:cNvPr>
          <p:cNvSpPr txBox="1"/>
          <p:nvPr/>
        </p:nvSpPr>
        <p:spPr>
          <a:xfrm>
            <a:off x="6521737" y="3824887"/>
            <a:ext cx="2326209" cy="9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defRPr sz="1300">
                <a:solidFill>
                  <a:schemeClr val="dk1"/>
                </a:solidFill>
                <a:latin typeface="Roboto Slab Light"/>
                <a:ea typeface="Roboto Slab Light"/>
              </a:defRPr>
            </a:lvl1pPr>
          </a:lstStyle>
          <a:p>
            <a:r>
              <a:rPr lang="en-US" sz="1000" dirty="0">
                <a:solidFill>
                  <a:srgbClr val="000000"/>
                </a:solidFill>
              </a:rPr>
              <a:t>Graph depicting that Retailers are on par with other industries in their use of analytics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C67CA-3AF8-82F7-9D4D-7C16B8792F5F}"/>
              </a:ext>
            </a:extLst>
          </p:cNvPr>
          <p:cNvSpPr txBox="1"/>
          <p:nvPr/>
        </p:nvSpPr>
        <p:spPr>
          <a:xfrm>
            <a:off x="0" y="4932975"/>
            <a:ext cx="33890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 : https://www.ibm.com/downloads/cas/VXOJQW1L</a:t>
            </a:r>
          </a:p>
        </p:txBody>
      </p:sp>
      <p:pic>
        <p:nvPicPr>
          <p:cNvPr id="846" name="Picture 845" descr="A picture containing text, iPod&#10;&#10;Description automatically generated">
            <a:extLst>
              <a:ext uri="{FF2B5EF4-FFF2-40B4-BE49-F238E27FC236}">
                <a16:creationId xmlns:a16="http://schemas.microsoft.com/office/drawing/2014/main" id="{57ABBD16-3DBB-15E9-2D84-0FD344A6B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173" y="3262884"/>
            <a:ext cx="1762047" cy="167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44387"/>
      </p:ext>
    </p:extLst>
  </p:cSld>
  <p:clrMapOvr>
    <a:masterClrMapping/>
  </p:clrMapOvr>
</p:sld>
</file>

<file path=ppt/theme/theme1.xml><?xml version="1.0" encoding="utf-8"?>
<a:theme xmlns:a="http://schemas.openxmlformats.org/drawingml/2006/main" name="Online Retail Marketing Campaign by Slidesgo">
  <a:themeElements>
    <a:clrScheme name="Simple Light">
      <a:dk1>
        <a:srgbClr val="1F1A33"/>
      </a:dk1>
      <a:lt1>
        <a:srgbClr val="423A64"/>
      </a:lt1>
      <a:dk2>
        <a:srgbClr val="7E719E"/>
      </a:dk2>
      <a:lt2>
        <a:srgbClr val="1F6B7D"/>
      </a:lt2>
      <a:accent1>
        <a:srgbClr val="70CACD"/>
      </a:accent1>
      <a:accent2>
        <a:srgbClr val="D4EBDE"/>
      </a:accent2>
      <a:accent3>
        <a:srgbClr val="F05757"/>
      </a:accent3>
      <a:accent4>
        <a:srgbClr val="FF8C8C"/>
      </a:accent4>
      <a:accent5>
        <a:srgbClr val="EEC9C3"/>
      </a:accent5>
      <a:accent6>
        <a:srgbClr val="FFE582"/>
      </a:accent6>
      <a:hlink>
        <a:srgbClr val="1F1A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704</Words>
  <Application>Microsoft Office PowerPoint</Application>
  <PresentationFormat>On-screen Show (16:9)</PresentationFormat>
  <Paragraphs>116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source-serif-pro</vt:lpstr>
      <vt:lpstr>Franklin Gothic Medium</vt:lpstr>
      <vt:lpstr>Roboto Slab Light</vt:lpstr>
      <vt:lpstr>DM Sans</vt:lpstr>
      <vt:lpstr>Roboto Slab</vt:lpstr>
      <vt:lpstr>Arial</vt:lpstr>
      <vt:lpstr>Times New Roman</vt:lpstr>
      <vt:lpstr>Advent Pro</vt:lpstr>
      <vt:lpstr>Advent Pro SemiBold</vt:lpstr>
      <vt:lpstr>Online Retail Marketing Campaign by Slidesgo</vt:lpstr>
      <vt:lpstr>BIG DATA IN RETAIL INDUSTRY</vt:lpstr>
      <vt:lpstr>—Andrew McAfee</vt:lpstr>
      <vt:lpstr>BIG DATA</vt:lpstr>
      <vt:lpstr>BENEFITS OF BIG DATA IN RETAIL INDUSTRY </vt:lpstr>
      <vt:lpstr>UNDERSTANDING THE PROCESS</vt:lpstr>
      <vt:lpstr>BIG DATA CHALLENGES IN RETAIL </vt:lpstr>
      <vt:lpstr>HOW THESE CHALLENGES CAN BE SOLVED?</vt:lpstr>
      <vt:lpstr>WHAT ARE THE BIG DATA SOURCES IN RETAIL?</vt:lpstr>
      <vt:lpstr>ANALYTICAL TOOLS &amp; SOFTWARES USED IN RETAIL</vt:lpstr>
      <vt:lpstr>REAL-LIFE BIG DATA EXAMPLES</vt:lpstr>
      <vt:lpstr>STARBUCKS</vt:lpstr>
      <vt:lpstr>AMAZON</vt:lpstr>
      <vt:lpstr>IKEA</vt:lpstr>
      <vt:lpstr>RETAIL OVERVIEW</vt:lpstr>
      <vt:lpstr>AMAZON – DATA ANALYST</vt:lpstr>
      <vt:lpstr>MARKET FORECAST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 RETAIL INDUSTRY</dc:title>
  <cp:lastModifiedBy>Nikshita Ranganathan</cp:lastModifiedBy>
  <cp:revision>34</cp:revision>
  <dcterms:modified xsi:type="dcterms:W3CDTF">2022-10-23T20:33:42Z</dcterms:modified>
</cp:coreProperties>
</file>